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90" r:id="rId3"/>
    <p:sldId id="257" r:id="rId4"/>
    <p:sldId id="258" r:id="rId5"/>
    <p:sldId id="259" r:id="rId6"/>
    <p:sldId id="260" r:id="rId7"/>
    <p:sldId id="261" r:id="rId8"/>
    <p:sldId id="276" r:id="rId9"/>
    <p:sldId id="277" r:id="rId10"/>
    <p:sldId id="278" r:id="rId11"/>
    <p:sldId id="279" r:id="rId12"/>
    <p:sldId id="280" r:id="rId13"/>
    <p:sldId id="262" r:id="rId14"/>
    <p:sldId id="263" r:id="rId15"/>
    <p:sldId id="281" r:id="rId16"/>
    <p:sldId id="282" r:id="rId17"/>
    <p:sldId id="284" r:id="rId18"/>
    <p:sldId id="285" r:id="rId19"/>
    <p:sldId id="286" r:id="rId20"/>
    <p:sldId id="287" r:id="rId21"/>
    <p:sldId id="288" r:id="rId22"/>
    <p:sldId id="289" r:id="rId23"/>
    <p:sldId id="291" r:id="rId24"/>
    <p:sldId id="295" r:id="rId25"/>
    <p:sldId id="270" r:id="rId26"/>
    <p:sldId id="271" r:id="rId27"/>
    <p:sldId id="296" r:id="rId28"/>
    <p:sldId id="299" r:id="rId29"/>
    <p:sldId id="297" r:id="rId30"/>
    <p:sldId id="29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1" autoAdjust="0"/>
    <p:restoredTop sz="94674"/>
  </p:normalViewPr>
  <p:slideViewPr>
    <p:cSldViewPr>
      <p:cViewPr varScale="1">
        <p:scale>
          <a:sx n="124" d="100"/>
          <a:sy n="124" d="100"/>
        </p:scale>
        <p:origin x="184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41E6EB-F8FC-EA40-BD52-23BA03CE2BC4}" type="datetimeFigureOut">
              <a:rPr lang="en-US" smtClean="0"/>
              <a:t>11/22/16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BECEF8-864D-0047-AA08-782906646991}" type="slidenum">
              <a:rPr lang="en-US" smtClean="0"/>
              <a:t>‹#›</a:t>
            </a:fld>
            <a:endParaRPr lang="en-US"/>
          </a:p>
        </p:txBody>
      </p:sp>
    </p:spTree>
    <p:extLst>
      <p:ext uri="{BB962C8B-B14F-4D97-AF65-F5344CB8AC3E}">
        <p14:creationId xmlns:p14="http://schemas.microsoft.com/office/powerpoint/2010/main" val="1751454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BECEF8-864D-0047-AA08-782906646991}" type="slidenum">
              <a:rPr lang="en-US" smtClean="0"/>
              <a:t>1</a:t>
            </a:fld>
            <a:endParaRPr lang="en-US"/>
          </a:p>
        </p:txBody>
      </p:sp>
    </p:spTree>
    <p:extLst>
      <p:ext uri="{BB962C8B-B14F-4D97-AF65-F5344CB8AC3E}">
        <p14:creationId xmlns:p14="http://schemas.microsoft.com/office/powerpoint/2010/main" val="1133331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7D0B16A-1FBD-4850-93E6-FE0A7C526235}" type="datetimeFigureOut">
              <a:rPr lang="en-US" smtClean="0"/>
              <a:pPr/>
              <a:t>11/22/16</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77FFB0EE-5151-4A3C-B26B-141D8F628976}"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D0B16A-1FBD-4850-93E6-FE0A7C526235}" type="datetimeFigureOut">
              <a:rPr lang="en-US" smtClean="0"/>
              <a:pPr/>
              <a:t>11/22/16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7FFB0EE-5151-4A3C-B26B-141D8F62897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D0B16A-1FBD-4850-93E6-FE0A7C526235}" type="datetimeFigureOut">
              <a:rPr lang="en-US" smtClean="0"/>
              <a:pPr/>
              <a:t>11/22/16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7FFB0EE-5151-4A3C-B26B-141D8F62897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D0B16A-1FBD-4850-93E6-FE0A7C526235}" type="datetimeFigureOut">
              <a:rPr lang="en-US" smtClean="0"/>
              <a:pPr/>
              <a:t>11/22/16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7FFB0EE-5151-4A3C-B26B-141D8F62897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7D0B16A-1FBD-4850-93E6-FE0A7C526235}" type="datetimeFigureOut">
              <a:rPr lang="en-US" smtClean="0"/>
              <a:pPr/>
              <a:t>11/22/16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7FFB0EE-5151-4A3C-B26B-141D8F628976}"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D0B16A-1FBD-4850-93E6-FE0A7C526235}" type="datetimeFigureOut">
              <a:rPr lang="en-US" smtClean="0"/>
              <a:pPr/>
              <a:t>11/22/16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7FFB0EE-5151-4A3C-B26B-141D8F62897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D0B16A-1FBD-4850-93E6-FE0A7C526235}" type="datetimeFigureOut">
              <a:rPr lang="en-US" smtClean="0"/>
              <a:pPr/>
              <a:t>11/22/16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7FFB0EE-5151-4A3C-B26B-141D8F628976}"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7D0B16A-1FBD-4850-93E6-FE0A7C526235}" type="datetimeFigureOut">
              <a:rPr lang="en-US" smtClean="0"/>
              <a:pPr/>
              <a:t>11/22/16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7FFB0EE-5151-4A3C-B26B-141D8F62897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7D0B16A-1FBD-4850-93E6-FE0A7C526235}" type="datetimeFigureOut">
              <a:rPr lang="en-US" smtClean="0"/>
              <a:pPr/>
              <a:t>11/22/16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7FFB0EE-5151-4A3C-B26B-141D8F62897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D0B16A-1FBD-4850-93E6-FE0A7C526235}" type="datetimeFigureOut">
              <a:rPr lang="en-US" smtClean="0"/>
              <a:pPr/>
              <a:t>11/22/16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7FFB0EE-5151-4A3C-B26B-141D8F62897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7D0B16A-1FBD-4850-93E6-FE0A7C526235}" type="datetimeFigureOut">
              <a:rPr lang="en-US" smtClean="0"/>
              <a:pPr/>
              <a:t>11/22/16</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77FFB0EE-5151-4A3C-B26B-141D8F62897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7D0B16A-1FBD-4850-93E6-FE0A7C526235}" type="datetimeFigureOut">
              <a:rPr lang="en-US" smtClean="0"/>
              <a:pPr/>
              <a:t>11/22/16</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7FFB0EE-5151-4A3C-B26B-141D8F628976}"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ponyclub.thehorse.com/c/conditioning" TargetMode="External"/><Relationship Id="rId4" Type="http://schemas.openxmlformats.org/officeDocument/2006/relationships/hyperlink" Target="http://ponyclub.thehorse.com/c/conformation-lameness" TargetMode="External"/><Relationship Id="rId5" Type="http://schemas.openxmlformats.org/officeDocument/2006/relationships/hyperlink" Target="http://ponyclub.thehorse.com/c/foot-shoeing" TargetMode="External"/><Relationship Id="rId6" Type="http://schemas.openxmlformats.org/officeDocument/2006/relationships/hyperlink" Target="http://ponyclub.thehorse.com/c/health-care-veterinary-knowledge" TargetMode="External"/><Relationship Id="rId7" Type="http://schemas.openxmlformats.org/officeDocument/2006/relationships/hyperlink" Target="http://ponyclub.thehorse.com/c/nutrition" TargetMode="External"/><Relationship Id="rId8" Type="http://schemas.openxmlformats.org/officeDocument/2006/relationships/hyperlink" Target="http://ponyclub.thehorse.com/c/record-book" TargetMode="External"/><Relationship Id="rId9" Type="http://schemas.openxmlformats.org/officeDocument/2006/relationships/hyperlink" Target="http://ponyclub.thehorse.com/c/stable-management" TargetMode="External"/><Relationship Id="rId10" Type="http://schemas.openxmlformats.org/officeDocument/2006/relationships/hyperlink" Target="http://ponyclub.thehorse.com/c/travel-safety" TargetMode="External"/><Relationship Id="rId11" Type="http://schemas.openxmlformats.org/officeDocument/2006/relationships/hyperlink" Target="http://ponyclub.thehorse.com/c/general-interest" TargetMode="External"/><Relationship Id="rId1" Type="http://schemas.openxmlformats.org/officeDocument/2006/relationships/slideLayout" Target="../slideLayouts/slideLayout2.xml"/><Relationship Id="rId2" Type="http://schemas.openxmlformats.org/officeDocument/2006/relationships/hyperlink" Target="http://ponyclub.thehorse.com/c/bandagin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ponyclub.thehorse.com/hb/conformation-lameness" TargetMode="External"/><Relationship Id="rId4" Type="http://schemas.openxmlformats.org/officeDocument/2006/relationships/hyperlink" Target="http://ponyclub.thehorse.com/hb/foot-shoeing" TargetMode="External"/><Relationship Id="rId5" Type="http://schemas.openxmlformats.org/officeDocument/2006/relationships/hyperlink" Target="http://ponyclub.thehorse.com/hb/nutrition" TargetMode="External"/><Relationship Id="rId6" Type="http://schemas.openxmlformats.org/officeDocument/2006/relationships/hyperlink" Target="http://ponyclub.thehorse.com/hb/record-book-veterinary-care" TargetMode="External"/><Relationship Id="rId7" Type="http://schemas.openxmlformats.org/officeDocument/2006/relationships/hyperlink" Target="http://ponyclub.thehorse.com/hb/stable-management" TargetMode="External"/><Relationship Id="rId8" Type="http://schemas.openxmlformats.org/officeDocument/2006/relationships/hyperlink" Target="http://ponyclub.thehorse.com/hb/tack" TargetMode="External"/><Relationship Id="rId9" Type="http://schemas.openxmlformats.org/officeDocument/2006/relationships/hyperlink" Target="http://ponyclub.thehorse.com/hb/travel-safety" TargetMode="External"/><Relationship Id="rId10" Type="http://schemas.openxmlformats.org/officeDocument/2006/relationships/hyperlink" Target="http://ponyclub.thehorse.com/hb/general-interest" TargetMode="External"/><Relationship Id="rId1" Type="http://schemas.openxmlformats.org/officeDocument/2006/relationships/slideLayout" Target="../slideLayouts/slideLayout2.xml"/><Relationship Id="rId2" Type="http://schemas.openxmlformats.org/officeDocument/2006/relationships/hyperlink" Target="http://ponyclub.thehorse.com/hb/condi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ponyclub.thehorse.com/ha/conformation-lameness" TargetMode="External"/><Relationship Id="rId4" Type="http://schemas.openxmlformats.org/officeDocument/2006/relationships/hyperlink" Target="http://ponyclub.thehorse.com/ha/diseases" TargetMode="External"/><Relationship Id="rId5" Type="http://schemas.openxmlformats.org/officeDocument/2006/relationships/hyperlink" Target="http://ponyclub.thehorse.com/ha/health" TargetMode="External"/><Relationship Id="rId6" Type="http://schemas.openxmlformats.org/officeDocument/2006/relationships/hyperlink" Target="http://ponyclub.thehorse.com/ha/nutrition" TargetMode="External"/><Relationship Id="rId7" Type="http://schemas.openxmlformats.org/officeDocument/2006/relationships/hyperlink" Target="http://ponyclub.thehorse.com/ha/special-care" TargetMode="External"/><Relationship Id="rId8" Type="http://schemas.openxmlformats.org/officeDocument/2006/relationships/hyperlink" Target="http://ponyclub.thehorse.com/ha/stable-farm-design-management-plan" TargetMode="External"/><Relationship Id="rId9" Type="http://schemas.openxmlformats.org/officeDocument/2006/relationships/hyperlink" Target="http://ponyclub.thehorse.com/ha/systems" TargetMode="External"/><Relationship Id="rId10" Type="http://schemas.openxmlformats.org/officeDocument/2006/relationships/hyperlink" Target="http://ponyclub.thehorse.com/ha/general-interest" TargetMode="External"/><Relationship Id="rId1" Type="http://schemas.openxmlformats.org/officeDocument/2006/relationships/slideLayout" Target="../slideLayouts/slideLayout2.xml"/><Relationship Id="rId2" Type="http://schemas.openxmlformats.org/officeDocument/2006/relationships/hyperlink" Target="http://ponyclub.thehorse.com/ha/bandag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webinar@ponyclub.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dn.shopify.com/s/files/1/0279/3263/products/HMInst_001_1024x1024.jpg?v=1382387830" TargetMode="External"/><Relationship Id="rId3"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image" Target="../media/image9.gif"/></Relationships>
</file>

<file path=ppt/slides/_rels/slide23.xml.rels><?xml version="1.0" encoding="UTF-8" standalone="yes"?>
<Relationships xmlns="http://schemas.openxmlformats.org/package/2006/relationships"><Relationship Id="rId11" Type="http://schemas.openxmlformats.org/officeDocument/2006/relationships/hyperlink" Target="http://blog.ponyclub.org/category/special-events/" TargetMode="External"/><Relationship Id="rId12" Type="http://schemas.openxmlformats.org/officeDocument/2006/relationships/hyperlink" Target="http://blog.ponyclub.org/category/tipsfrompros/" TargetMode="External"/><Relationship Id="rId1" Type="http://schemas.openxmlformats.org/officeDocument/2006/relationships/slideLayout" Target="../slideLayouts/slideLayout2.xml"/><Relationship Id="rId2" Type="http://schemas.openxmlformats.org/officeDocument/2006/relationships/hyperlink" Target="http://www.ponyclub.org/" TargetMode="External"/><Relationship Id="rId3" Type="http://schemas.openxmlformats.org/officeDocument/2006/relationships/hyperlink" Target="http://blog.ponyclub.org/category/disciplinenews/say-what-quiz/" TargetMode="External"/><Relationship Id="rId4" Type="http://schemas.openxmlformats.org/officeDocument/2006/relationships/hyperlink" Target="http://blog.ponyclub.org/category/annual-meetings/" TargetMode="External"/><Relationship Id="rId5" Type="http://schemas.openxmlformats.org/officeDocument/2006/relationships/hyperlink" Target="http://blog.ponyclub.org/category/disciplinenews/eventing/" TargetMode="External"/><Relationship Id="rId6" Type="http://schemas.openxmlformats.org/officeDocument/2006/relationships/hyperlink" Target="http://blog.ponyclub.org/category/from-the-parents/" TargetMode="External"/><Relationship Id="rId7" Type="http://schemas.openxmlformats.org/officeDocument/2006/relationships/hyperlink" Target="http://blog.ponyclub.org/category/in-the-spotlight/" TargetMode="External"/><Relationship Id="rId8" Type="http://schemas.openxmlformats.org/officeDocument/2006/relationships/hyperlink" Target="http://blog.ponyclub.org/category/national-youth-board/" TargetMode="External"/><Relationship Id="rId9" Type="http://schemas.openxmlformats.org/officeDocument/2006/relationships/hyperlink" Target="http://blog.ponyclub.org/category/disciplinenews/polocrosse/" TargetMode="External"/><Relationship Id="rId10" Type="http://schemas.openxmlformats.org/officeDocument/2006/relationships/hyperlink" Target="http://blog.ponyclub.org/category/disciplinenews/showjumpin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df.org/" TargetMode="External"/><Relationship Id="rId3" Type="http://schemas.openxmlformats.org/officeDocument/2006/relationships/hyperlink" Target="http://www.useventing.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aep.or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hehorse.co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onyclub.or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ponyclub.thehorse.com/d/conditioning" TargetMode="External"/><Relationship Id="rId4" Type="http://schemas.openxmlformats.org/officeDocument/2006/relationships/hyperlink" Target="http://ponyclub.thehorse.com/d/conformation-lameness" TargetMode="External"/><Relationship Id="rId5" Type="http://schemas.openxmlformats.org/officeDocument/2006/relationships/hyperlink" Target="http://ponyclub.thehorse.com/d/foot-shoeing" TargetMode="External"/><Relationship Id="rId6" Type="http://schemas.openxmlformats.org/officeDocument/2006/relationships/hyperlink" Target="http://ponyclub.thehorse.com/d/health-care-veterinary-knowledge" TargetMode="External"/><Relationship Id="rId7" Type="http://schemas.openxmlformats.org/officeDocument/2006/relationships/hyperlink" Target="http://ponyclub.thehorse.com/d/nutrition" TargetMode="External"/><Relationship Id="rId8" Type="http://schemas.openxmlformats.org/officeDocument/2006/relationships/hyperlink" Target="http://ponyclub.thehorse.com/d/record-book" TargetMode="External"/><Relationship Id="rId9" Type="http://schemas.openxmlformats.org/officeDocument/2006/relationships/hyperlink" Target="http://ponyclub.thehorse.com/d/stable-management" TargetMode="External"/><Relationship Id="rId10" Type="http://schemas.openxmlformats.org/officeDocument/2006/relationships/hyperlink" Target="http://ponyclub.thehorse.com/d/travel-safety" TargetMode="External"/><Relationship Id="rId11" Type="http://schemas.openxmlformats.org/officeDocument/2006/relationships/hyperlink" Target="http://ponyclub.thehorse.com/d/general-interest" TargetMode="External"/><Relationship Id="rId1" Type="http://schemas.openxmlformats.org/officeDocument/2006/relationships/slideLayout" Target="../slideLayouts/slideLayout2.xml"/><Relationship Id="rId2" Type="http://schemas.openxmlformats.org/officeDocument/2006/relationships/hyperlink" Target="http://ponyclub.thehorse.com/d/bandag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676399"/>
          </a:xfrm>
        </p:spPr>
        <p:txBody>
          <a:bodyPr/>
          <a:lstStyle/>
          <a:p>
            <a:pPr algn="ctr"/>
            <a:r>
              <a:rPr lang="en-US" dirty="0" smtClean="0">
                <a:latin typeface="+mn-lt"/>
              </a:rPr>
              <a:t>MidSouth Region USPC</a:t>
            </a:r>
            <a:r>
              <a:rPr lang="en-US" dirty="0" smtClean="0"/>
              <a:t/>
            </a:r>
            <a:br>
              <a:rPr lang="en-US" dirty="0" smtClean="0"/>
            </a:br>
            <a:endParaRPr lang="en-US" dirty="0"/>
          </a:p>
        </p:txBody>
      </p:sp>
      <p:sp>
        <p:nvSpPr>
          <p:cNvPr id="3" name="Subtitle 2"/>
          <p:cNvSpPr>
            <a:spLocks noGrp="1"/>
          </p:cNvSpPr>
          <p:nvPr>
            <p:ph type="subTitle" idx="1"/>
          </p:nvPr>
        </p:nvSpPr>
        <p:spPr>
          <a:xfrm>
            <a:off x="914400" y="4114800"/>
            <a:ext cx="7772400" cy="1828800"/>
          </a:xfrm>
        </p:spPr>
        <p:txBody>
          <a:bodyPr>
            <a:normAutofit/>
          </a:bodyPr>
          <a:lstStyle/>
          <a:p>
            <a:endParaRPr lang="en-US" dirty="0" smtClean="0"/>
          </a:p>
          <a:p>
            <a:pPr algn="ctr"/>
            <a:r>
              <a:rPr lang="en-US" sz="3500" dirty="0" smtClean="0">
                <a:solidFill>
                  <a:srgbClr val="FF0000"/>
                </a:solidFill>
              </a:rPr>
              <a:t>Keys to Success – Ideas for planning Meetings</a:t>
            </a:r>
          </a:p>
          <a:p>
            <a:pPr algn="ctr"/>
            <a:r>
              <a:rPr lang="en-US" sz="1800" dirty="0" smtClean="0"/>
              <a:t>Compiled by Becky Logsdon, RS  November 21, 2016</a:t>
            </a:r>
            <a:endParaRPr lang="en-US" sz="1800" dirty="0"/>
          </a:p>
        </p:txBody>
      </p:sp>
      <p:pic>
        <p:nvPicPr>
          <p:cNvPr id="4" name="Picture 3" descr="MS_New_Logo_BGoval-1 (1).jpg"/>
          <p:cNvPicPr>
            <a:picLocks noChangeAspect="1"/>
          </p:cNvPicPr>
          <p:nvPr/>
        </p:nvPicPr>
        <p:blipFill>
          <a:blip r:embed="rId3" cstate="print"/>
          <a:stretch>
            <a:fillRect/>
          </a:stretch>
        </p:blipFill>
        <p:spPr>
          <a:xfrm>
            <a:off x="3429000" y="2438400"/>
            <a:ext cx="1985772" cy="1600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				Pony Club IQ</a:t>
            </a:r>
            <a:endParaRPr lang="en-US" sz="1600" dirty="0">
              <a:latin typeface="+mn-lt"/>
            </a:endParaRPr>
          </a:p>
        </p:txBody>
      </p:sp>
      <p:sp>
        <p:nvSpPr>
          <p:cNvPr id="3" name="Content Placeholder 2"/>
          <p:cNvSpPr>
            <a:spLocks noGrp="1"/>
          </p:cNvSpPr>
          <p:nvPr>
            <p:ph idx="1"/>
          </p:nvPr>
        </p:nvSpPr>
        <p:spPr/>
        <p:txBody>
          <a:bodyPr>
            <a:normAutofit fontScale="47500" lnSpcReduction="20000"/>
          </a:bodyPr>
          <a:lstStyle/>
          <a:p>
            <a:r>
              <a:rPr lang="en-US" b="1" dirty="0" smtClean="0"/>
              <a:t>C Level (C-1, C-2)</a:t>
            </a:r>
          </a:p>
          <a:p>
            <a:r>
              <a:rPr lang="en-US" dirty="0" smtClean="0"/>
              <a:t>A C-1 shows a developing awareness of cause and effect in the care of one’s own mount and is familiar with local common horse terms. A C-2 shows a solid awareness of cause and effect in horse management skills.</a:t>
            </a:r>
          </a:p>
          <a:p>
            <a:r>
              <a:rPr lang="en-US" dirty="0" smtClean="0"/>
              <a:t>Articles in this category are meant to continue the education of the Pony Club member. These articles show more in-depth descriptions of horse management skills needed to obtain certification throughout the C- levels.</a:t>
            </a:r>
          </a:p>
          <a:p>
            <a:r>
              <a:rPr lang="en-US" b="1" dirty="0" smtClean="0"/>
              <a:t> </a:t>
            </a:r>
            <a:r>
              <a:rPr lang="en-US" b="1" dirty="0" smtClean="0">
                <a:hlinkClick r:id="rId2"/>
              </a:rPr>
              <a:t>Bandaging</a:t>
            </a:r>
            <a:endParaRPr lang="en-US" b="1" dirty="0" smtClean="0"/>
          </a:p>
          <a:p>
            <a:r>
              <a:rPr lang="en-US" b="1" dirty="0" smtClean="0"/>
              <a:t> </a:t>
            </a:r>
            <a:r>
              <a:rPr lang="en-US" b="1" dirty="0" smtClean="0">
                <a:hlinkClick r:id="rId3"/>
              </a:rPr>
              <a:t>Conditioning</a:t>
            </a:r>
            <a:endParaRPr lang="en-US" b="1" dirty="0" smtClean="0"/>
          </a:p>
          <a:p>
            <a:r>
              <a:rPr lang="en-US" b="1" dirty="0" smtClean="0"/>
              <a:t> </a:t>
            </a:r>
            <a:r>
              <a:rPr lang="en-US" b="1" dirty="0" smtClean="0">
                <a:hlinkClick r:id="rId4"/>
              </a:rPr>
              <a:t>Conformation &amp; Lameness</a:t>
            </a:r>
            <a:endParaRPr lang="en-US" b="1" dirty="0" smtClean="0"/>
          </a:p>
          <a:p>
            <a:r>
              <a:rPr lang="en-US" b="1" dirty="0" smtClean="0"/>
              <a:t> </a:t>
            </a:r>
            <a:r>
              <a:rPr lang="en-US" b="1" dirty="0" smtClean="0">
                <a:hlinkClick r:id="rId5"/>
              </a:rPr>
              <a:t>Foot &amp; Shoeing</a:t>
            </a:r>
            <a:endParaRPr lang="en-US" b="1" dirty="0" smtClean="0"/>
          </a:p>
          <a:p>
            <a:r>
              <a:rPr lang="en-US" b="1" dirty="0" smtClean="0"/>
              <a:t> </a:t>
            </a:r>
            <a:r>
              <a:rPr lang="en-US" b="1" dirty="0" smtClean="0">
                <a:hlinkClick r:id="rId6"/>
              </a:rPr>
              <a:t>Health Care &amp; Veterinary Knowledge</a:t>
            </a:r>
            <a:endParaRPr lang="en-US" b="1" dirty="0" smtClean="0"/>
          </a:p>
          <a:p>
            <a:r>
              <a:rPr lang="en-US" b="1" dirty="0" smtClean="0"/>
              <a:t> </a:t>
            </a:r>
            <a:r>
              <a:rPr lang="en-US" b="1" dirty="0" smtClean="0">
                <a:hlinkClick r:id="rId7"/>
              </a:rPr>
              <a:t>Nutrition</a:t>
            </a:r>
            <a:endParaRPr lang="en-US" b="1" dirty="0" smtClean="0"/>
          </a:p>
          <a:p>
            <a:r>
              <a:rPr lang="en-US" b="1" dirty="0" smtClean="0"/>
              <a:t> </a:t>
            </a:r>
            <a:r>
              <a:rPr lang="en-US" b="1" dirty="0" smtClean="0">
                <a:hlinkClick r:id="rId8"/>
              </a:rPr>
              <a:t>Record Book</a:t>
            </a:r>
            <a:endParaRPr lang="en-US" b="1" dirty="0" smtClean="0"/>
          </a:p>
          <a:p>
            <a:r>
              <a:rPr lang="en-US" b="1" dirty="0" smtClean="0"/>
              <a:t> </a:t>
            </a:r>
            <a:r>
              <a:rPr lang="en-US" b="1" dirty="0" smtClean="0">
                <a:hlinkClick r:id="rId9"/>
              </a:rPr>
              <a:t>Stable Management</a:t>
            </a:r>
            <a:endParaRPr lang="en-US" b="1" dirty="0" smtClean="0"/>
          </a:p>
          <a:p>
            <a:r>
              <a:rPr lang="en-US" b="1" dirty="0" smtClean="0"/>
              <a:t> </a:t>
            </a:r>
            <a:r>
              <a:rPr lang="en-US" b="1" dirty="0" smtClean="0">
                <a:hlinkClick r:id="rId10"/>
              </a:rPr>
              <a:t>Travel Safety</a:t>
            </a:r>
            <a:endParaRPr lang="en-US" b="1" dirty="0" smtClean="0"/>
          </a:p>
          <a:p>
            <a:r>
              <a:rPr lang="en-US" b="1" dirty="0" smtClean="0"/>
              <a:t> </a:t>
            </a:r>
            <a:r>
              <a:rPr lang="en-US" b="1" dirty="0" smtClean="0">
                <a:hlinkClick r:id="rId11"/>
              </a:rPr>
              <a:t>General Interest</a:t>
            </a:r>
            <a:endParaRPr lang="en-US" b="1"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				Pony Club IQ</a:t>
            </a:r>
            <a:endParaRPr lang="en-US" sz="1600" dirty="0">
              <a:latin typeface="+mn-lt"/>
            </a:endParaRPr>
          </a:p>
        </p:txBody>
      </p:sp>
      <p:sp>
        <p:nvSpPr>
          <p:cNvPr id="3" name="Content Placeholder 2"/>
          <p:cNvSpPr>
            <a:spLocks noGrp="1"/>
          </p:cNvSpPr>
          <p:nvPr>
            <p:ph idx="1"/>
          </p:nvPr>
        </p:nvSpPr>
        <p:spPr/>
        <p:txBody>
          <a:bodyPr>
            <a:normAutofit fontScale="25000" lnSpcReduction="20000"/>
          </a:bodyPr>
          <a:lstStyle/>
          <a:p>
            <a:r>
              <a:rPr lang="en-US" sz="6400" b="1" dirty="0" smtClean="0"/>
              <a:t>H-B Level</a:t>
            </a:r>
          </a:p>
          <a:p>
            <a:r>
              <a:rPr lang="en-US" sz="6400" dirty="0" smtClean="0"/>
              <a:t>At the H-B level, an individual should be competent while demonstrating sound judgment and maturity in the continuing care of their mounts and equipment. They understand reasons for their decisions, knowing when to seek assistance, if necessary. They show knowledge of veterinary care.</a:t>
            </a:r>
          </a:p>
          <a:p>
            <a:r>
              <a:rPr lang="en-US" sz="6400" dirty="0" smtClean="0"/>
              <a:t>Articles in this category help the upper level candidate with their reasoning explanations. Research and current veterinary knowledge is shared to help members with discussions about specific common ailments as well as increased awareness of the care of horses and equine facilities.</a:t>
            </a:r>
          </a:p>
          <a:p>
            <a:r>
              <a:rPr lang="en-US" sz="6400" b="1" dirty="0" smtClean="0"/>
              <a:t> </a:t>
            </a:r>
            <a:r>
              <a:rPr lang="en-US" sz="6400" b="1" dirty="0" smtClean="0">
                <a:hlinkClick r:id="rId2"/>
              </a:rPr>
              <a:t>Condition</a:t>
            </a:r>
            <a:endParaRPr lang="en-US" sz="6400" b="1" dirty="0" smtClean="0"/>
          </a:p>
          <a:p>
            <a:r>
              <a:rPr lang="en-US" sz="6400" b="1" dirty="0" smtClean="0"/>
              <a:t> </a:t>
            </a:r>
            <a:r>
              <a:rPr lang="en-US" sz="6400" b="1" dirty="0" smtClean="0">
                <a:hlinkClick r:id="rId3"/>
              </a:rPr>
              <a:t>Conformation and Lameness</a:t>
            </a:r>
            <a:endParaRPr lang="en-US" sz="6400" b="1" dirty="0" smtClean="0"/>
          </a:p>
          <a:p>
            <a:r>
              <a:rPr lang="en-US" sz="6400" b="1" dirty="0" smtClean="0"/>
              <a:t> </a:t>
            </a:r>
            <a:r>
              <a:rPr lang="en-US" sz="6400" b="1" dirty="0" smtClean="0">
                <a:hlinkClick r:id="rId4"/>
              </a:rPr>
              <a:t>Foot &amp; Shoeing</a:t>
            </a:r>
            <a:endParaRPr lang="en-US" sz="6400" b="1" dirty="0" smtClean="0"/>
          </a:p>
          <a:p>
            <a:r>
              <a:rPr lang="en-US" sz="6400" b="1" dirty="0" smtClean="0"/>
              <a:t> </a:t>
            </a:r>
            <a:r>
              <a:rPr lang="en-US" sz="6400" b="1" dirty="0" smtClean="0">
                <a:hlinkClick r:id="rId5"/>
              </a:rPr>
              <a:t>Nutrition</a:t>
            </a:r>
            <a:endParaRPr lang="en-US" sz="6400" b="1" dirty="0" smtClean="0"/>
          </a:p>
          <a:p>
            <a:r>
              <a:rPr lang="en-US" sz="6400" b="1" dirty="0" smtClean="0"/>
              <a:t> </a:t>
            </a:r>
            <a:r>
              <a:rPr lang="en-US" sz="6400" b="1" dirty="0" smtClean="0">
                <a:hlinkClick r:id="rId6"/>
              </a:rPr>
              <a:t>Record Book and Veterinary Care</a:t>
            </a:r>
            <a:endParaRPr lang="en-US" sz="6400" b="1" dirty="0" smtClean="0"/>
          </a:p>
          <a:p>
            <a:r>
              <a:rPr lang="en-US" sz="6400" b="1" dirty="0" smtClean="0"/>
              <a:t> </a:t>
            </a:r>
            <a:r>
              <a:rPr lang="en-US" sz="6400" b="1" dirty="0" smtClean="0">
                <a:hlinkClick r:id="rId7"/>
              </a:rPr>
              <a:t>Stable Management</a:t>
            </a:r>
            <a:endParaRPr lang="en-US" sz="6400" b="1" dirty="0" smtClean="0"/>
          </a:p>
          <a:p>
            <a:r>
              <a:rPr lang="en-US" sz="6400" b="1" dirty="0" smtClean="0"/>
              <a:t> </a:t>
            </a:r>
            <a:r>
              <a:rPr lang="en-US" sz="6400" b="1" dirty="0" smtClean="0">
                <a:hlinkClick r:id="rId8"/>
              </a:rPr>
              <a:t>Tack</a:t>
            </a:r>
            <a:endParaRPr lang="en-US" sz="6400" b="1" dirty="0" smtClean="0"/>
          </a:p>
          <a:p>
            <a:r>
              <a:rPr lang="en-US" sz="6400" b="1" dirty="0" smtClean="0"/>
              <a:t> </a:t>
            </a:r>
            <a:r>
              <a:rPr lang="en-US" sz="6400" b="1" dirty="0" smtClean="0">
                <a:hlinkClick r:id="rId9"/>
              </a:rPr>
              <a:t>Travel Safety</a:t>
            </a:r>
            <a:endParaRPr lang="en-US" sz="6400" b="1" dirty="0" smtClean="0"/>
          </a:p>
          <a:p>
            <a:r>
              <a:rPr lang="en-US" sz="6400" b="1" dirty="0" smtClean="0"/>
              <a:t> </a:t>
            </a:r>
            <a:r>
              <a:rPr lang="en-US" sz="6400" b="1" dirty="0" smtClean="0">
                <a:hlinkClick r:id="rId10"/>
              </a:rPr>
              <a:t>General Interest</a:t>
            </a:r>
            <a:endParaRPr lang="en-US" sz="6400" b="1"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				Pony Club IQ</a:t>
            </a:r>
            <a:endParaRPr lang="en-US" sz="1600" dirty="0">
              <a:latin typeface="+mn-lt"/>
            </a:endParaRPr>
          </a:p>
        </p:txBody>
      </p:sp>
      <p:sp>
        <p:nvSpPr>
          <p:cNvPr id="3" name="Content Placeholder 2"/>
          <p:cNvSpPr>
            <a:spLocks noGrp="1"/>
          </p:cNvSpPr>
          <p:nvPr>
            <p:ph idx="1"/>
          </p:nvPr>
        </p:nvSpPr>
        <p:spPr/>
        <p:txBody>
          <a:bodyPr>
            <a:normAutofit fontScale="47500" lnSpcReduction="20000"/>
          </a:bodyPr>
          <a:lstStyle/>
          <a:p>
            <a:r>
              <a:rPr lang="en-US" b="1" dirty="0" smtClean="0"/>
              <a:t>H-HM/H/H-A Level</a:t>
            </a:r>
          </a:p>
          <a:p>
            <a:r>
              <a:rPr lang="en-US" dirty="0" smtClean="0"/>
              <a:t>At this level, an individual has a sound knowledge of horses, their care, equipment, and training requirements including longeing. They must have comprehensive stable management knowledge, and demonstrate the ability to make informed decisions about all aspects of running a barn, including daily routine, feeding programs, conditioning, care and emergency procedures.</a:t>
            </a:r>
          </a:p>
          <a:p>
            <a:r>
              <a:rPr lang="en-US" dirty="0" smtClean="0"/>
              <a:t>Articles in this category are meant to help members at the highest levels of Pony Club to achieve the knowledge they need to be successful in any equine position. These articles will target specific areas of the Standards of Proficiency to give members in-depth information regarding all areas of horse care and management.</a:t>
            </a:r>
          </a:p>
          <a:p>
            <a:r>
              <a:rPr lang="en-US" b="1" dirty="0" smtClean="0"/>
              <a:t> </a:t>
            </a:r>
            <a:r>
              <a:rPr lang="en-US" b="1" dirty="0" smtClean="0">
                <a:hlinkClick r:id="rId2"/>
              </a:rPr>
              <a:t>Bandaging</a:t>
            </a:r>
            <a:endParaRPr lang="en-US" b="1" dirty="0" smtClean="0"/>
          </a:p>
          <a:p>
            <a:r>
              <a:rPr lang="en-US" b="1" dirty="0" smtClean="0"/>
              <a:t> </a:t>
            </a:r>
            <a:r>
              <a:rPr lang="en-US" b="1" dirty="0" smtClean="0">
                <a:hlinkClick r:id="rId3"/>
              </a:rPr>
              <a:t>Conformation and Lameness</a:t>
            </a:r>
            <a:endParaRPr lang="en-US" b="1" dirty="0" smtClean="0"/>
          </a:p>
          <a:p>
            <a:r>
              <a:rPr lang="en-US" b="1" dirty="0" smtClean="0"/>
              <a:t> </a:t>
            </a:r>
            <a:r>
              <a:rPr lang="en-US" b="1" dirty="0" smtClean="0">
                <a:hlinkClick r:id="rId4"/>
              </a:rPr>
              <a:t>Diseases</a:t>
            </a:r>
            <a:endParaRPr lang="en-US" b="1" dirty="0" smtClean="0"/>
          </a:p>
          <a:p>
            <a:r>
              <a:rPr lang="en-US" b="1" dirty="0" smtClean="0"/>
              <a:t> </a:t>
            </a:r>
            <a:r>
              <a:rPr lang="en-US" b="1" dirty="0" smtClean="0">
                <a:hlinkClick r:id="rId5"/>
              </a:rPr>
              <a:t>Health</a:t>
            </a:r>
            <a:endParaRPr lang="en-US" b="1" dirty="0" smtClean="0"/>
          </a:p>
          <a:p>
            <a:r>
              <a:rPr lang="en-US" b="1" dirty="0" smtClean="0"/>
              <a:t> </a:t>
            </a:r>
            <a:r>
              <a:rPr lang="en-US" b="1" dirty="0" smtClean="0">
                <a:hlinkClick r:id="rId6"/>
              </a:rPr>
              <a:t>Nutrition</a:t>
            </a:r>
            <a:endParaRPr lang="en-US" b="1" dirty="0" smtClean="0"/>
          </a:p>
          <a:p>
            <a:r>
              <a:rPr lang="en-US" b="1" dirty="0" smtClean="0"/>
              <a:t> </a:t>
            </a:r>
            <a:r>
              <a:rPr lang="en-US" b="1" dirty="0" smtClean="0">
                <a:hlinkClick r:id="rId7"/>
              </a:rPr>
              <a:t>Special Care</a:t>
            </a:r>
            <a:endParaRPr lang="en-US" b="1" dirty="0" smtClean="0"/>
          </a:p>
          <a:p>
            <a:r>
              <a:rPr lang="en-US" b="1" dirty="0" smtClean="0"/>
              <a:t> </a:t>
            </a:r>
            <a:r>
              <a:rPr lang="en-US" b="1" dirty="0" smtClean="0">
                <a:hlinkClick r:id="rId8"/>
              </a:rPr>
              <a:t>Stable/Farm Design and Management Plan</a:t>
            </a:r>
            <a:endParaRPr lang="en-US" b="1" dirty="0" smtClean="0"/>
          </a:p>
          <a:p>
            <a:r>
              <a:rPr lang="en-US" b="1" dirty="0" smtClean="0"/>
              <a:t> </a:t>
            </a:r>
            <a:r>
              <a:rPr lang="en-US" b="1" dirty="0" smtClean="0">
                <a:hlinkClick r:id="rId9"/>
              </a:rPr>
              <a:t>Systems</a:t>
            </a:r>
            <a:endParaRPr lang="en-US" b="1" dirty="0" smtClean="0"/>
          </a:p>
          <a:p>
            <a:r>
              <a:rPr lang="en-US" b="1" dirty="0" smtClean="0"/>
              <a:t> </a:t>
            </a:r>
            <a:r>
              <a:rPr lang="en-US" b="1" dirty="0" smtClean="0">
                <a:hlinkClick r:id="rId10"/>
              </a:rPr>
              <a:t>General Interest</a:t>
            </a:r>
            <a:endParaRPr lang="en-US" b="1"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dirty="0" smtClean="0">
                <a:latin typeface="+mn-lt"/>
              </a:rPr>
              <a:t>MidSouth Region USPC					Tutoring Tuesdays</a:t>
            </a:r>
            <a:r>
              <a:rPr lang="en-US" sz="1400" dirty="0" smtClean="0"/>
              <a:t>!</a:t>
            </a:r>
            <a:endParaRPr lang="en-US" sz="1400" dirty="0"/>
          </a:p>
        </p:txBody>
      </p:sp>
      <p:sp>
        <p:nvSpPr>
          <p:cNvPr id="3" name="Content Placeholder 2"/>
          <p:cNvSpPr>
            <a:spLocks noGrp="1"/>
          </p:cNvSpPr>
          <p:nvPr>
            <p:ph idx="1"/>
          </p:nvPr>
        </p:nvSpPr>
        <p:spPr/>
        <p:txBody>
          <a:bodyPr>
            <a:normAutofit fontScale="70000" lnSpcReduction="20000"/>
          </a:bodyPr>
          <a:lstStyle/>
          <a:p>
            <a:r>
              <a:rPr lang="en-US" b="1" dirty="0" smtClean="0">
                <a:solidFill>
                  <a:srgbClr val="FF0000"/>
                </a:solidFill>
              </a:rPr>
              <a:t>Tutoring Tuesday Webinars!</a:t>
            </a:r>
          </a:p>
          <a:p>
            <a:r>
              <a:rPr lang="en-US" sz="2200" dirty="0"/>
              <a:t>Welcome to the Pony Club Tutoring Tuesday Webinar series. USPC Webinars are typically scheduled on Tuesday nights at 8pm Eastern Time. Webinars are open to everyone. They can be watched live when they are presented, or later at a time most convenient to you. They can be viewed on a computer or on most mobile devices. USPC webinars run for around one hour and questions can be asked on the topics via the questions field. A wide range of topics are covered including:</a:t>
            </a:r>
          </a:p>
          <a:p>
            <a:r>
              <a:rPr lang="en-US" sz="2200" dirty="0"/>
              <a:t>Horse Care and Stable Management</a:t>
            </a:r>
          </a:p>
          <a:p>
            <a:r>
              <a:rPr lang="en-US" sz="2200" dirty="0"/>
              <a:t>Travel Safety</a:t>
            </a:r>
          </a:p>
          <a:p>
            <a:r>
              <a:rPr lang="en-US" sz="2200" dirty="0"/>
              <a:t>USPC Certifications</a:t>
            </a:r>
          </a:p>
          <a:p>
            <a:r>
              <a:rPr lang="en-US" sz="2200" dirty="0"/>
              <a:t>Leadership Training</a:t>
            </a:r>
          </a:p>
          <a:p>
            <a:r>
              <a:rPr lang="en-US" sz="2200" dirty="0"/>
              <a:t>How-to tips for success</a:t>
            </a:r>
          </a:p>
          <a:p>
            <a:r>
              <a:rPr lang="en-US" sz="2200" dirty="0"/>
              <a:t>If there is a topic you would like to see, USPC always welcomes new ideas. Better yet, if you have an interest in presenting a topic and would like to be considered as a webinar presenter please </a:t>
            </a:r>
            <a:r>
              <a:rPr lang="en-US" sz="2200" u="sng" dirty="0">
                <a:hlinkClick r:id="rId2"/>
              </a:rPr>
              <a:t>contact us</a:t>
            </a:r>
            <a:r>
              <a:rPr lang="en-US" sz="2200" dirty="0" smtClean="0"/>
              <a:t>.</a:t>
            </a:r>
          </a:p>
          <a:p>
            <a:endParaRPr lang="en-US" sz="2200" dirty="0" smtClean="0"/>
          </a:p>
          <a:p>
            <a:pPr>
              <a:buNone/>
            </a:pPr>
            <a:r>
              <a:rPr lang="en-US" sz="2200" dirty="0" smtClean="0"/>
              <a:t>Another great thing about Tutoring Tuesday Webinars is that if you can’t listen in on the live session, they are all recorded and can be viewed at your convenience!!</a:t>
            </a:r>
            <a:endParaRPr lang="en-US" sz="2200"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dirty="0" smtClean="0">
                <a:latin typeface="+mn-lt"/>
              </a:rPr>
              <a:t>MidSouth Region USPC				Tutoring Tuesdays</a:t>
            </a:r>
            <a:endParaRPr lang="en-US" sz="1400" dirty="0">
              <a:latin typeface="+mn-lt"/>
            </a:endParaRPr>
          </a:p>
        </p:txBody>
      </p:sp>
      <p:sp>
        <p:nvSpPr>
          <p:cNvPr id="3" name="Content Placeholder 2"/>
          <p:cNvSpPr>
            <a:spLocks noGrp="1"/>
          </p:cNvSpPr>
          <p:nvPr>
            <p:ph idx="1"/>
          </p:nvPr>
        </p:nvSpPr>
        <p:spPr/>
        <p:txBody>
          <a:bodyPr>
            <a:normAutofit/>
          </a:bodyPr>
          <a:lstStyle/>
          <a:p>
            <a:r>
              <a:rPr lang="en-US" sz="2800" dirty="0" smtClean="0"/>
              <a:t>Tutoring Tuesday continued…</a:t>
            </a:r>
          </a:p>
          <a:p>
            <a:endParaRPr lang="en-US" sz="2800" dirty="0" smtClean="0"/>
          </a:p>
          <a:p>
            <a:pPr lvl="1"/>
            <a:r>
              <a:rPr lang="en-US" sz="2400" dirty="0" smtClean="0"/>
              <a:t>48 webinars available as of today with topics ranging from “What is Horse Management” to how to integrate HorseMasters in to your club or center!  Audio and slides…</a:t>
            </a:r>
          </a:p>
          <a:p>
            <a:pPr lvl="1"/>
            <a:endParaRPr lang="en-US" sz="2400" dirty="0" smtClean="0"/>
          </a:p>
          <a:p>
            <a:pPr lvl="1"/>
            <a:r>
              <a:rPr lang="en-US" sz="2400" dirty="0" smtClean="0"/>
              <a:t>Tutoring Tuesdays are sponsored by Merck Animal Health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				The Badge Program!!</a:t>
            </a:r>
            <a:endParaRPr lang="en-US" sz="1600" dirty="0">
              <a:latin typeface="+mn-lt"/>
            </a:endParaRPr>
          </a:p>
        </p:txBody>
      </p:sp>
      <p:sp>
        <p:nvSpPr>
          <p:cNvPr id="3" name="Content Placeholder 2"/>
          <p:cNvSpPr>
            <a:spLocks noGrp="1"/>
          </p:cNvSpPr>
          <p:nvPr>
            <p:ph idx="1"/>
          </p:nvPr>
        </p:nvSpPr>
        <p:spPr/>
        <p:txBody>
          <a:bodyPr>
            <a:normAutofit/>
          </a:bodyPr>
          <a:lstStyle/>
          <a:p>
            <a:r>
              <a:rPr lang="en-US" sz="1600" dirty="0" smtClean="0"/>
              <a:t>Great and fun way to teach young members!</a:t>
            </a:r>
          </a:p>
          <a:p>
            <a:endParaRPr lang="en-US" sz="1600" dirty="0" smtClean="0"/>
          </a:p>
          <a:p>
            <a:r>
              <a:rPr lang="en-US" sz="1600" dirty="0" smtClean="0"/>
              <a:t>Everything you need is available through </a:t>
            </a:r>
            <a:r>
              <a:rPr lang="en-US" sz="1600" i="1" dirty="0" smtClean="0"/>
              <a:t>Shop Pony Club</a:t>
            </a:r>
            <a:endParaRPr lang="en-US" sz="1600" i="1" dirty="0"/>
          </a:p>
        </p:txBody>
      </p:sp>
      <p:sp>
        <p:nvSpPr>
          <p:cNvPr id="3073" name="Rectangle 1"/>
          <p:cNvSpPr>
            <a:spLocks noChangeArrowheads="1"/>
          </p:cNvSpPr>
          <p:nvPr/>
        </p:nvSpPr>
        <p:spPr bwMode="auto">
          <a:xfrm>
            <a:off x="0" y="-2541389"/>
            <a:ext cx="65" cy="5539978"/>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0" b="0" i="0" u="none" strike="noStrike" cap="none" normalizeH="0" baseline="0" dirty="0" smtClean="0">
              <a:ln>
                <a:noFill/>
              </a:ln>
              <a:solidFill>
                <a:srgbClr val="354B96"/>
              </a:solidFill>
              <a:effectLst/>
              <a:latin typeface="inherit"/>
              <a:cs typeface="Arial" pitchFamily="34" charset="0"/>
            </a:endParaRPr>
          </a:p>
        </p:txBody>
      </p:sp>
      <p:pic>
        <p:nvPicPr>
          <p:cNvPr id="3074" name="Picture 2" descr="Instructor's Guide to the Achievement Badge Program for Horse Management">
            <a:hlinkClick r:id="rId2"/>
          </p:cNvPr>
          <p:cNvPicPr>
            <a:picLocks noChangeAspect="1" noChangeArrowheads="1"/>
          </p:cNvPicPr>
          <p:nvPr/>
        </p:nvPicPr>
        <p:blipFill>
          <a:blip r:embed="rId3" cstate="print"/>
          <a:srcRect/>
          <a:stretch>
            <a:fillRect/>
          </a:stretch>
        </p:blipFill>
        <p:spPr bwMode="auto">
          <a:xfrm>
            <a:off x="3581402" y="2743200"/>
            <a:ext cx="2893013" cy="374904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914400"/>
          </a:xfrm>
        </p:spPr>
        <p:txBody>
          <a:bodyPr>
            <a:normAutofit/>
          </a:bodyPr>
          <a:lstStyle/>
          <a:p>
            <a:pPr algn="l"/>
            <a:r>
              <a:rPr lang="en-US" sz="1600" dirty="0" smtClean="0">
                <a:latin typeface="+mn-lt"/>
              </a:rPr>
              <a:t>MidSouth Region USPC				The Badge Program!!</a:t>
            </a:r>
            <a:endParaRPr lang="en-US" sz="1600" dirty="0">
              <a:latin typeface="+mn-lt"/>
            </a:endParaRPr>
          </a:p>
        </p:txBody>
      </p:sp>
      <p:sp>
        <p:nvSpPr>
          <p:cNvPr id="3" name="Content Placeholder 2"/>
          <p:cNvSpPr>
            <a:spLocks noGrp="1"/>
          </p:cNvSpPr>
          <p:nvPr>
            <p:ph idx="1"/>
          </p:nvPr>
        </p:nvSpPr>
        <p:spPr/>
        <p:txBody>
          <a:bodyPr>
            <a:normAutofit/>
          </a:bodyPr>
          <a:lstStyle/>
          <a:p>
            <a:pPr fontAlgn="base"/>
            <a:r>
              <a:rPr lang="en-US" b="1" dirty="0" smtClean="0"/>
              <a:t>Achievement Badge Program for </a:t>
            </a:r>
            <a:r>
              <a:rPr lang="en-US" b="1" dirty="0" smtClean="0">
                <a:solidFill>
                  <a:srgbClr val="FF0000"/>
                </a:solidFill>
              </a:rPr>
              <a:t>Horse Management </a:t>
            </a:r>
            <a:r>
              <a:rPr lang="en-US" b="1" dirty="0" smtClean="0"/>
              <a:t>Workbook</a:t>
            </a:r>
          </a:p>
          <a:p>
            <a:pPr fontAlgn="base"/>
            <a:r>
              <a:rPr lang="en-US" sz="1600" dirty="0" smtClean="0"/>
              <a:t>$8.00 from </a:t>
            </a:r>
            <a:r>
              <a:rPr lang="en-US" sz="1600" i="1" dirty="0" smtClean="0"/>
              <a:t>Shop Pony Club</a:t>
            </a:r>
          </a:p>
          <a:p>
            <a:pPr fontAlgn="base">
              <a:buNone/>
            </a:pPr>
            <a:r>
              <a:rPr lang="en-US" sz="1600" dirty="0" smtClean="0"/>
              <a:t>This booklet outlines the objectives for each badge and provides guidance on what knowledge will be needed to achieve each badge. Includes lessons for  badges on </a:t>
            </a:r>
          </a:p>
          <a:p>
            <a:pPr fontAlgn="base">
              <a:buNone/>
            </a:pPr>
            <a:r>
              <a:rPr lang="en-US" sz="1600" dirty="0" smtClean="0"/>
              <a:t>Grooming,  Feeding, Horse Parts, Tack, Health Care, Shoeing, Boots and Bandages, Leading, Turnout/Attire, Stable Management and the five new badges Land Conservation, Breeds, Conformation, Conditioning and Travel Safety.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				The Badge Program!!</a:t>
            </a:r>
            <a:endParaRPr lang="en-US" sz="1600" dirty="0">
              <a:latin typeface="+mn-lt"/>
            </a:endParaRPr>
          </a:p>
        </p:txBody>
      </p:sp>
      <p:sp>
        <p:nvSpPr>
          <p:cNvPr id="3" name="Content Placeholder 2"/>
          <p:cNvSpPr>
            <a:spLocks noGrp="1"/>
          </p:cNvSpPr>
          <p:nvPr>
            <p:ph idx="1"/>
          </p:nvPr>
        </p:nvSpPr>
        <p:spPr/>
        <p:txBody>
          <a:bodyPr>
            <a:normAutofit/>
          </a:bodyPr>
          <a:lstStyle/>
          <a:p>
            <a:pPr fontAlgn="base"/>
            <a:r>
              <a:rPr lang="en-US" b="1" dirty="0" smtClean="0"/>
              <a:t>Achievement Badge Program for </a:t>
            </a:r>
            <a:r>
              <a:rPr lang="en-US" b="1" dirty="0" smtClean="0">
                <a:solidFill>
                  <a:srgbClr val="FF0000"/>
                </a:solidFill>
              </a:rPr>
              <a:t>Riding</a:t>
            </a:r>
            <a:r>
              <a:rPr lang="en-US" b="1" dirty="0" smtClean="0"/>
              <a:t> Workbook</a:t>
            </a:r>
          </a:p>
          <a:p>
            <a:pPr fontAlgn="base"/>
            <a:r>
              <a:rPr lang="en-US" dirty="0" smtClean="0"/>
              <a:t>$8.00</a:t>
            </a:r>
          </a:p>
          <a:p>
            <a:pPr fontAlgn="base"/>
            <a:r>
              <a:rPr lang="en-US" dirty="0" smtClean="0"/>
              <a:t>This useful workbook offers an Objective and exercises for each of the ten Riding Badges. Some safety tips, drawings, and do's and don'ts are included.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				The Badge Program!!</a:t>
            </a:r>
            <a:endParaRPr lang="en-US" sz="1600" dirty="0">
              <a:latin typeface="+mn-lt"/>
            </a:endParaRPr>
          </a:p>
        </p:txBody>
      </p:sp>
      <p:pic>
        <p:nvPicPr>
          <p:cNvPr id="4" name="Content Placeholder 3" descr="Badge_Ribbon_large.jpg"/>
          <p:cNvPicPr>
            <a:picLocks noGrp="1" noChangeAspect="1"/>
          </p:cNvPicPr>
          <p:nvPr>
            <p:ph idx="1"/>
          </p:nvPr>
        </p:nvPicPr>
        <p:blipFill>
          <a:blip r:embed="rId2" cstate="print"/>
          <a:stretch>
            <a:fillRect/>
          </a:stretch>
        </p:blipFill>
        <p:spPr>
          <a:xfrm>
            <a:off x="3657600" y="1828800"/>
            <a:ext cx="2362200" cy="32004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				The Badge Program!!</a:t>
            </a:r>
            <a:endParaRPr lang="en-US" sz="1600" dirty="0">
              <a:latin typeface="+mn-lt"/>
            </a:endParaRPr>
          </a:p>
        </p:txBody>
      </p:sp>
      <p:pic>
        <p:nvPicPr>
          <p:cNvPr id="4" name="Content Placeholder 3" descr="Badge_Ribbon_2._grande.jpg"/>
          <p:cNvPicPr>
            <a:picLocks noGrp="1" noChangeAspect="1"/>
          </p:cNvPicPr>
          <p:nvPr>
            <p:ph idx="1"/>
          </p:nvPr>
        </p:nvPicPr>
        <p:blipFill>
          <a:blip r:embed="rId2" cstate="print"/>
          <a:stretch>
            <a:fillRect/>
          </a:stretch>
        </p:blipFill>
        <p:spPr>
          <a:xfrm>
            <a:off x="3124194" y="1371600"/>
            <a:ext cx="2855900" cy="425196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dirty="0" smtClean="0">
                <a:latin typeface="+mn-lt"/>
              </a:rPr>
              <a:t>MidSouth Region USPC			Don’t just stand around and wonder where to get lesson ideas….</a:t>
            </a:r>
            <a:endParaRPr lang="en-US" sz="1400" dirty="0">
              <a:latin typeface="+mn-lt"/>
            </a:endParaRPr>
          </a:p>
        </p:txBody>
      </p:sp>
      <p:pic>
        <p:nvPicPr>
          <p:cNvPr id="4" name="Content Placeholder 3" descr="FB_IMG_1461094225989 (1).jpg"/>
          <p:cNvPicPr>
            <a:picLocks noGrp="1" noChangeAspect="1"/>
          </p:cNvPicPr>
          <p:nvPr>
            <p:ph idx="1"/>
          </p:nvPr>
        </p:nvPicPr>
        <p:blipFill>
          <a:blip r:embed="rId2" cstate="print"/>
          <a:stretch>
            <a:fillRect/>
          </a:stretch>
        </p:blipFill>
        <p:spPr>
          <a:xfrm>
            <a:off x="609600" y="1676400"/>
            <a:ext cx="7885076" cy="4525963"/>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MidSouth Region USPC				Handbooks!	</a:t>
            </a:r>
            <a:endParaRPr lang="en-US" sz="1600" dirty="0"/>
          </a:p>
        </p:txBody>
      </p:sp>
      <p:pic>
        <p:nvPicPr>
          <p:cNvPr id="4" name="Content Placeholder 3" descr="D1C2_Examiner_Hnbk_large.jpg"/>
          <p:cNvPicPr>
            <a:picLocks noGrp="1" noChangeAspect="1"/>
          </p:cNvPicPr>
          <p:nvPr>
            <p:ph idx="1"/>
          </p:nvPr>
        </p:nvPicPr>
        <p:blipFill>
          <a:blip r:embed="rId2" cstate="print"/>
          <a:stretch>
            <a:fillRect/>
          </a:stretch>
        </p:blipFill>
        <p:spPr>
          <a:xfrm>
            <a:off x="3124200" y="1295400"/>
            <a:ext cx="3514742" cy="45720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MidSouth Region USPC				Handbooks!			</a:t>
            </a:r>
            <a:endParaRPr lang="en-US" sz="1600" dirty="0"/>
          </a:p>
        </p:txBody>
      </p:sp>
      <p:sp>
        <p:nvSpPr>
          <p:cNvPr id="3" name="Content Placeholder 2"/>
          <p:cNvSpPr>
            <a:spLocks noGrp="1"/>
          </p:cNvSpPr>
          <p:nvPr>
            <p:ph idx="1"/>
          </p:nvPr>
        </p:nvSpPr>
        <p:spPr/>
        <p:txBody>
          <a:bodyPr>
            <a:normAutofit/>
          </a:bodyPr>
          <a:lstStyle/>
          <a:p>
            <a:r>
              <a:rPr lang="en-US" sz="1600" dirty="0" smtClean="0"/>
              <a:t>The most important rulebook – </a:t>
            </a:r>
            <a:r>
              <a:rPr lang="en-US" sz="1600" i="1" dirty="0" smtClean="0">
                <a:solidFill>
                  <a:srgbClr val="FF0000"/>
                </a:solidFill>
              </a:rPr>
              <a:t>consider making it required reading for all new members and parents because it is the core of the program!</a:t>
            </a:r>
          </a:p>
          <a:p>
            <a:endParaRPr lang="en-US" sz="1600" dirty="0" smtClean="0"/>
          </a:p>
          <a:p>
            <a:pPr algn="ctr"/>
            <a:endParaRPr lang="en-US" sz="1600" dirty="0"/>
          </a:p>
        </p:txBody>
      </p:sp>
      <p:pic>
        <p:nvPicPr>
          <p:cNvPr id="4" name="Picture 3" descr="HM_rulebook_2016_large.jpg"/>
          <p:cNvPicPr>
            <a:picLocks noChangeAspect="1"/>
          </p:cNvPicPr>
          <p:nvPr/>
        </p:nvPicPr>
        <p:blipFill>
          <a:blip r:embed="rId2" cstate="print"/>
          <a:stretch>
            <a:fillRect/>
          </a:stretch>
        </p:blipFill>
        <p:spPr>
          <a:xfrm>
            <a:off x="3474720" y="2468880"/>
            <a:ext cx="2626035" cy="348203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				Charts!</a:t>
            </a:r>
            <a:endParaRPr lang="en-US" sz="1600" dirty="0">
              <a:latin typeface="+mn-lt"/>
            </a:endParaRPr>
          </a:p>
        </p:txBody>
      </p:sp>
      <p:sp>
        <p:nvSpPr>
          <p:cNvPr id="3" name="Content Placeholder 2"/>
          <p:cNvSpPr>
            <a:spLocks noGrp="1"/>
          </p:cNvSpPr>
          <p:nvPr>
            <p:ph idx="1"/>
          </p:nvPr>
        </p:nvSpPr>
        <p:spPr/>
        <p:txBody>
          <a:bodyPr>
            <a:normAutofit/>
          </a:bodyPr>
          <a:lstStyle/>
          <a:p>
            <a:r>
              <a:rPr lang="en-US" sz="1600" dirty="0" smtClean="0"/>
              <a:t>These and many more are available at </a:t>
            </a:r>
            <a:r>
              <a:rPr lang="en-US" sz="1600" i="1" dirty="0" smtClean="0">
                <a:solidFill>
                  <a:srgbClr val="FF0000"/>
                </a:solidFill>
              </a:rPr>
              <a:t>Shop Pony Club</a:t>
            </a:r>
            <a:r>
              <a:rPr lang="en-US" sz="1600" i="1" dirty="0" smtClean="0"/>
              <a:t>…</a:t>
            </a:r>
          </a:p>
          <a:p>
            <a:endParaRPr lang="en-US" sz="1600" i="1" dirty="0"/>
          </a:p>
        </p:txBody>
      </p:sp>
      <p:pic>
        <p:nvPicPr>
          <p:cNvPr id="4" name="Picture 3" descr="CommonAilments_large.gif"/>
          <p:cNvPicPr>
            <a:picLocks noChangeAspect="1"/>
          </p:cNvPicPr>
          <p:nvPr/>
        </p:nvPicPr>
        <p:blipFill>
          <a:blip r:embed="rId2" cstate="print"/>
          <a:stretch>
            <a:fillRect/>
          </a:stretch>
        </p:blipFill>
        <p:spPr>
          <a:xfrm>
            <a:off x="457200" y="2057400"/>
            <a:ext cx="2926080" cy="2225040"/>
          </a:xfrm>
          <a:prstGeom prst="rect">
            <a:avLst/>
          </a:prstGeom>
        </p:spPr>
      </p:pic>
      <p:pic>
        <p:nvPicPr>
          <p:cNvPr id="5" name="Picture 4" descr="Conformation_large.jpg"/>
          <p:cNvPicPr>
            <a:picLocks noChangeAspect="1"/>
          </p:cNvPicPr>
          <p:nvPr/>
        </p:nvPicPr>
        <p:blipFill>
          <a:blip r:embed="rId3" cstate="print"/>
          <a:stretch>
            <a:fillRect/>
          </a:stretch>
        </p:blipFill>
        <p:spPr>
          <a:xfrm>
            <a:off x="5486403" y="2057402"/>
            <a:ext cx="2940710" cy="2205533"/>
          </a:xfrm>
          <a:prstGeom prst="rect">
            <a:avLst/>
          </a:prstGeom>
        </p:spPr>
      </p:pic>
      <p:pic>
        <p:nvPicPr>
          <p:cNvPr id="6" name="Picture 5" descr="Clipping_large.jpg"/>
          <p:cNvPicPr>
            <a:picLocks noChangeAspect="1"/>
          </p:cNvPicPr>
          <p:nvPr/>
        </p:nvPicPr>
        <p:blipFill>
          <a:blip r:embed="rId4" cstate="print"/>
          <a:stretch>
            <a:fillRect/>
          </a:stretch>
        </p:blipFill>
        <p:spPr>
          <a:xfrm>
            <a:off x="2895600" y="4114800"/>
            <a:ext cx="3200400" cy="22860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800" dirty="0" smtClean="0">
                <a:latin typeface="+mn-lt"/>
              </a:rPr>
              <a:t>MidSouth Region USPC	          Pony Club Pizza!     Where we pile on the knowledge!</a:t>
            </a:r>
            <a:endParaRPr lang="en-US" sz="1800" dirty="0">
              <a:latin typeface="+mn-lt"/>
            </a:endParaRPr>
          </a:p>
        </p:txBody>
      </p:sp>
      <p:sp>
        <p:nvSpPr>
          <p:cNvPr id="3" name="Content Placeholder 2"/>
          <p:cNvSpPr>
            <a:spLocks noGrp="1"/>
          </p:cNvSpPr>
          <p:nvPr>
            <p:ph idx="1"/>
          </p:nvPr>
        </p:nvSpPr>
        <p:spPr/>
        <p:txBody>
          <a:bodyPr>
            <a:normAutofit fontScale="62500" lnSpcReduction="20000"/>
          </a:bodyPr>
          <a:lstStyle/>
          <a:p>
            <a:r>
              <a:rPr lang="en-US" sz="3700" dirty="0" smtClean="0"/>
              <a:t>Access through </a:t>
            </a:r>
            <a:r>
              <a:rPr lang="en-US" sz="3700" dirty="0" smtClean="0">
                <a:hlinkClick r:id="rId2"/>
              </a:rPr>
              <a:t>www.ponyclub.org</a:t>
            </a:r>
            <a:r>
              <a:rPr lang="en-US" sz="3700" dirty="0" smtClean="0"/>
              <a:t> </a:t>
            </a:r>
          </a:p>
          <a:p>
            <a:endParaRPr lang="en-US" sz="2500" dirty="0" smtClean="0"/>
          </a:p>
          <a:p>
            <a:r>
              <a:rPr lang="en-US" sz="2500" dirty="0" smtClean="0"/>
              <a:t>Click on News, then drop down to </a:t>
            </a:r>
            <a:r>
              <a:rPr lang="en-US" sz="2500" dirty="0" smtClean="0">
                <a:solidFill>
                  <a:srgbClr val="FF0000"/>
                </a:solidFill>
              </a:rPr>
              <a:t>Pony Club Pizza - Blog</a:t>
            </a:r>
            <a:r>
              <a:rPr lang="en-US" sz="2500" dirty="0" smtClean="0"/>
              <a:t>…  here is the current list of “toppings”</a:t>
            </a:r>
          </a:p>
          <a:p>
            <a:pPr fontAlgn="base"/>
            <a:r>
              <a:rPr lang="en-US" sz="2500" dirty="0" smtClean="0"/>
              <a:t>Pony Club Pizza Toppings</a:t>
            </a:r>
          </a:p>
          <a:p>
            <a:pPr fontAlgn="base"/>
            <a:r>
              <a:rPr lang="en-US" sz="2500" dirty="0" smtClean="0">
                <a:hlinkClick r:id="rId3"/>
              </a:rPr>
              <a:t>"Say What?" Quiz</a:t>
            </a:r>
            <a:r>
              <a:rPr lang="en-US" sz="2500" dirty="0" smtClean="0"/>
              <a:t> (17)		</a:t>
            </a:r>
            <a:r>
              <a:rPr lang="en-US" sz="2500" dirty="0" smtClean="0">
                <a:solidFill>
                  <a:schemeClr val="accent3"/>
                </a:solidFill>
              </a:rPr>
              <a:t>Alumni in the News  </a:t>
            </a:r>
            <a:r>
              <a:rPr lang="en-US" sz="2500" dirty="0" smtClean="0"/>
              <a:t>(18)</a:t>
            </a:r>
          </a:p>
          <a:p>
            <a:pPr fontAlgn="base"/>
            <a:r>
              <a:rPr lang="en-US" sz="2500" dirty="0" smtClean="0">
                <a:hlinkClick r:id="rId4"/>
              </a:rPr>
              <a:t>Annual Meetings</a:t>
            </a:r>
            <a:r>
              <a:rPr lang="en-US" sz="2500" dirty="0" smtClean="0"/>
              <a:t> (19)		</a:t>
            </a:r>
            <a:r>
              <a:rPr lang="en-US" sz="2500" dirty="0" smtClean="0">
                <a:solidFill>
                  <a:schemeClr val="accent3"/>
                </a:solidFill>
              </a:rPr>
              <a:t>Dressage </a:t>
            </a:r>
            <a:r>
              <a:rPr lang="en-US" sz="2500" dirty="0" smtClean="0"/>
              <a:t>(20)</a:t>
            </a:r>
          </a:p>
          <a:p>
            <a:pPr fontAlgn="base">
              <a:buNone/>
            </a:pPr>
            <a:r>
              <a:rPr lang="en-US" sz="2500" dirty="0" smtClean="0">
                <a:hlinkClick r:id="rId5"/>
              </a:rPr>
              <a:t>         Eventing</a:t>
            </a:r>
            <a:r>
              <a:rPr lang="en-US" sz="2500" dirty="0" smtClean="0"/>
              <a:t> (41)			</a:t>
            </a:r>
            <a:r>
              <a:rPr lang="en-US" sz="2500" dirty="0" smtClean="0">
                <a:solidFill>
                  <a:schemeClr val="accent3"/>
                </a:solidFill>
              </a:rPr>
              <a:t>Foxhunting </a:t>
            </a:r>
            <a:r>
              <a:rPr lang="en-US" sz="2500" dirty="0" smtClean="0"/>
              <a:t>(16)</a:t>
            </a:r>
          </a:p>
          <a:p>
            <a:pPr fontAlgn="base"/>
            <a:r>
              <a:rPr lang="en-US" sz="2500" dirty="0" smtClean="0">
                <a:hlinkClick r:id="rId6"/>
              </a:rPr>
              <a:t>From the Parents</a:t>
            </a:r>
            <a:r>
              <a:rPr lang="en-US" sz="2500" dirty="0" smtClean="0"/>
              <a:t> (9)		</a:t>
            </a:r>
            <a:r>
              <a:rPr lang="en-US" sz="2500" dirty="0" smtClean="0">
                <a:solidFill>
                  <a:schemeClr val="accent3"/>
                </a:solidFill>
              </a:rPr>
              <a:t>IRide! – Pony Club Discipline News </a:t>
            </a:r>
            <a:r>
              <a:rPr lang="en-US" sz="2500" dirty="0" smtClean="0"/>
              <a:t>(45)</a:t>
            </a:r>
          </a:p>
          <a:p>
            <a:pPr fontAlgn="base"/>
            <a:r>
              <a:rPr lang="en-US" sz="2500" dirty="0" smtClean="0">
                <a:hlinkClick r:id="rId7"/>
              </a:rPr>
              <a:t>In The Spotlight</a:t>
            </a:r>
            <a:r>
              <a:rPr lang="en-US" sz="2500" dirty="0" smtClean="0"/>
              <a:t> (54)		</a:t>
            </a:r>
            <a:r>
              <a:rPr lang="en-US" sz="2500" dirty="0" smtClean="0">
                <a:solidFill>
                  <a:schemeClr val="accent3"/>
                </a:solidFill>
              </a:rPr>
              <a:t>Lesson Plans </a:t>
            </a:r>
            <a:r>
              <a:rPr lang="en-US" sz="2500" dirty="0" smtClean="0"/>
              <a:t>(9)</a:t>
            </a:r>
          </a:p>
          <a:p>
            <a:pPr fontAlgn="base"/>
            <a:r>
              <a:rPr lang="en-US" sz="2500" dirty="0" smtClean="0">
                <a:hlinkClick r:id="rId8"/>
              </a:rPr>
              <a:t>National Youth Board</a:t>
            </a:r>
            <a:r>
              <a:rPr lang="en-US" sz="2500" dirty="0" smtClean="0"/>
              <a:t> (24)		</a:t>
            </a:r>
            <a:r>
              <a:rPr lang="en-US" sz="2500" dirty="0" smtClean="0">
                <a:solidFill>
                  <a:schemeClr val="accent3"/>
                </a:solidFill>
              </a:rPr>
              <a:t>Play Games </a:t>
            </a:r>
            <a:r>
              <a:rPr lang="en-US" sz="2500" dirty="0" smtClean="0"/>
              <a:t>(14)</a:t>
            </a:r>
          </a:p>
          <a:p>
            <a:pPr fontAlgn="base"/>
            <a:r>
              <a:rPr lang="en-US" sz="2500" dirty="0" smtClean="0">
                <a:hlinkClick r:id="rId9"/>
              </a:rPr>
              <a:t>Polocrosse</a:t>
            </a:r>
            <a:r>
              <a:rPr lang="en-US" sz="2500" dirty="0" smtClean="0"/>
              <a:t> (13)			</a:t>
            </a:r>
            <a:r>
              <a:rPr lang="en-US" sz="2500" dirty="0" smtClean="0">
                <a:solidFill>
                  <a:schemeClr val="accent3"/>
                </a:solidFill>
              </a:rPr>
              <a:t>Pony Club Love </a:t>
            </a:r>
            <a:r>
              <a:rPr lang="en-US" sz="2500" dirty="0" smtClean="0"/>
              <a:t>(74)</a:t>
            </a:r>
          </a:p>
          <a:p>
            <a:pPr fontAlgn="base"/>
            <a:r>
              <a:rPr lang="en-US" sz="2500" dirty="0" smtClean="0">
                <a:hlinkClick r:id="rId10"/>
              </a:rPr>
              <a:t>Show Jumping</a:t>
            </a:r>
            <a:r>
              <a:rPr lang="en-US" sz="2500" dirty="0" smtClean="0"/>
              <a:t> (18)		</a:t>
            </a:r>
            <a:r>
              <a:rPr lang="en-US" sz="2500" dirty="0" smtClean="0">
                <a:solidFill>
                  <a:schemeClr val="accent3"/>
                </a:solidFill>
              </a:rPr>
              <a:t>Slices of Life </a:t>
            </a:r>
            <a:r>
              <a:rPr lang="en-US" sz="2500" dirty="0" smtClean="0"/>
              <a:t>(42)</a:t>
            </a:r>
          </a:p>
          <a:p>
            <a:pPr fontAlgn="base"/>
            <a:r>
              <a:rPr lang="en-US" sz="2500" dirty="0" smtClean="0">
                <a:hlinkClick r:id="rId11"/>
              </a:rPr>
              <a:t>Special Events</a:t>
            </a:r>
            <a:r>
              <a:rPr lang="en-US" sz="2500" dirty="0" smtClean="0"/>
              <a:t> (48)		</a:t>
            </a:r>
            <a:r>
              <a:rPr lang="en-US" sz="2500" dirty="0" smtClean="0">
                <a:solidFill>
                  <a:schemeClr val="accent3"/>
                </a:solidFill>
              </a:rPr>
              <a:t>Tetrathlon</a:t>
            </a:r>
            <a:r>
              <a:rPr lang="en-US" sz="2500" dirty="0" smtClean="0"/>
              <a:t> (12)</a:t>
            </a:r>
          </a:p>
          <a:p>
            <a:pPr fontAlgn="base"/>
            <a:r>
              <a:rPr lang="en-US" sz="2500" dirty="0" smtClean="0">
                <a:hlinkClick r:id="rId12"/>
              </a:rPr>
              <a:t>Tips From Pony Club Pros</a:t>
            </a:r>
            <a:r>
              <a:rPr lang="en-US" sz="2500" dirty="0" smtClean="0"/>
              <a:t> (43)	</a:t>
            </a:r>
            <a:r>
              <a:rPr lang="en-US" sz="2500" dirty="0" smtClean="0">
                <a:solidFill>
                  <a:schemeClr val="accent3"/>
                </a:solidFill>
              </a:rPr>
              <a:t>Western</a:t>
            </a:r>
            <a:r>
              <a:rPr lang="en-US" sz="2500" dirty="0" smtClean="0"/>
              <a:t> (7)</a:t>
            </a:r>
          </a:p>
          <a:p>
            <a:endParaRPr 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				</a:t>
            </a:r>
            <a:r>
              <a:rPr lang="en-US" sz="1600" i="1" dirty="0" smtClean="0">
                <a:latin typeface="+mn-lt"/>
              </a:rPr>
              <a:t>FESTIVAL!!</a:t>
            </a:r>
            <a:endParaRPr lang="en-US" sz="1600" i="1" dirty="0">
              <a:latin typeface="+mn-lt"/>
            </a:endParaRPr>
          </a:p>
        </p:txBody>
      </p:sp>
      <p:sp>
        <p:nvSpPr>
          <p:cNvPr id="3" name="Content Placeholder 2"/>
          <p:cNvSpPr>
            <a:spLocks noGrp="1"/>
          </p:cNvSpPr>
          <p:nvPr>
            <p:ph idx="1"/>
          </p:nvPr>
        </p:nvSpPr>
        <p:spPr/>
        <p:txBody>
          <a:bodyPr>
            <a:noAutofit/>
          </a:bodyPr>
          <a:lstStyle/>
          <a:p>
            <a:pPr fontAlgn="ctr"/>
            <a:r>
              <a:rPr lang="en-US" sz="1800" dirty="0" smtClean="0"/>
              <a:t>The week-long </a:t>
            </a:r>
            <a:r>
              <a:rPr lang="en-US" sz="1800" dirty="0" smtClean="0">
                <a:solidFill>
                  <a:srgbClr val="FF0000"/>
                </a:solidFill>
              </a:rPr>
              <a:t>Pony Club Festival </a:t>
            </a:r>
            <a:r>
              <a:rPr lang="en-US" sz="1800" dirty="0" smtClean="0"/>
              <a:t>is held every three years at the Kentucky Horse Park in Lexington, KY. More than 3,000 Pony Club members, volunteers, and families participate in this special event.  The National Championships are held the first three days. Two more days follow with mounted and unmounted clinics and workshops taught by Pony Club graduates, Olympians, and equine industry professionals. Throughout the week, participants, family, and visitors can shop at the Festival Trade Fair, participate in and watch the Mock Fox Hunt, and enjoy all aspects of Pony Club activities!</a:t>
            </a:r>
          </a:p>
          <a:p>
            <a:r>
              <a:rPr lang="en-US" sz="1800" dirty="0" smtClean="0"/>
              <a:t>To participate in Festival </a:t>
            </a:r>
            <a:r>
              <a:rPr lang="en-US" sz="1800" b="1" i="1" dirty="0" smtClean="0"/>
              <a:t>Mounted Clinics</a:t>
            </a:r>
            <a:r>
              <a:rPr lang="en-US" sz="1800" dirty="0" smtClean="0"/>
              <a:t> a member must be 10 years of age and a minimum of D-3 Flat Certification.  Pony Club members of any age or certification may register for the </a:t>
            </a:r>
            <a:r>
              <a:rPr lang="en-US" sz="1800" b="1" i="1" dirty="0" smtClean="0"/>
              <a:t>Unmounted Workshops </a:t>
            </a:r>
            <a:r>
              <a:rPr lang="en-US" sz="1800" dirty="0" smtClean="0"/>
              <a:t>(however, at least 8 years old is recommended). Participants will have unlimited access to all unmounted workshops and to audit any mounted clinics. Also available will be </a:t>
            </a:r>
            <a:r>
              <a:rPr lang="en-US" sz="1800" b="1" i="1" dirty="0" smtClean="0"/>
              <a:t>D-Camp</a:t>
            </a:r>
            <a:r>
              <a:rPr lang="en-US" sz="1800" dirty="0" smtClean="0"/>
              <a:t> for Pony Club members who are 6 years old or older and are untested or a D-1 (limited space).</a:t>
            </a:r>
          </a:p>
          <a:p>
            <a:pPr>
              <a:buNone/>
            </a:pPr>
            <a:r>
              <a:rPr lang="en-US" sz="1800" dirty="0" smtClean="0"/>
              <a:t/>
            </a:r>
            <a:br>
              <a:rPr lang="en-US" sz="1800" dirty="0" smtClean="0"/>
            </a:br>
            <a:endParaRPr lang="en-US" sz="1800" dirty="0" smtClean="0"/>
          </a:p>
          <a:p>
            <a:pPr lvl="1" fontAlgn="ctr">
              <a:buNone/>
            </a:pPr>
            <a:r>
              <a:rPr lang="en-US" sz="1800" dirty="0" smtClean="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			                                                                  Other sources…	</a:t>
            </a:r>
            <a:endParaRPr lang="en-US" sz="1600" dirty="0">
              <a:latin typeface="+mn-lt"/>
            </a:endParaRPr>
          </a:p>
        </p:txBody>
      </p:sp>
      <p:sp>
        <p:nvSpPr>
          <p:cNvPr id="3" name="Content Placeholder 2"/>
          <p:cNvSpPr>
            <a:spLocks noGrp="1"/>
          </p:cNvSpPr>
          <p:nvPr>
            <p:ph idx="1"/>
          </p:nvPr>
        </p:nvSpPr>
        <p:spPr/>
        <p:txBody>
          <a:bodyPr>
            <a:normAutofit lnSpcReduction="10000"/>
          </a:bodyPr>
          <a:lstStyle/>
          <a:p>
            <a:pPr>
              <a:buNone/>
            </a:pPr>
            <a:r>
              <a:rPr lang="en-US" dirty="0" smtClean="0"/>
              <a:t/>
            </a:r>
            <a:br>
              <a:rPr lang="en-US" dirty="0" smtClean="0"/>
            </a:br>
            <a:r>
              <a:rPr lang="en-US" sz="2800" b="1" dirty="0" smtClean="0">
                <a:solidFill>
                  <a:srgbClr val="FF0000"/>
                </a:solidFill>
              </a:rPr>
              <a:t>USDF – United States Dressage Federation      </a:t>
            </a:r>
            <a:r>
              <a:rPr lang="en-US" sz="1600" dirty="0" smtClean="0"/>
              <a:t>at     </a:t>
            </a:r>
            <a:r>
              <a:rPr lang="en-US" sz="1600" dirty="0" smtClean="0">
                <a:solidFill>
                  <a:srgbClr val="0070C0"/>
                </a:solidFill>
                <a:hlinkClick r:id="rId2"/>
              </a:rPr>
              <a:t>www.usdf.org</a:t>
            </a:r>
            <a:endParaRPr lang="en-US" sz="1600" dirty="0" smtClean="0">
              <a:solidFill>
                <a:srgbClr val="0070C0"/>
              </a:solidFill>
            </a:endParaRPr>
          </a:p>
          <a:p>
            <a:pPr>
              <a:buNone/>
            </a:pPr>
            <a:r>
              <a:rPr lang="en-US" sz="1600" dirty="0" smtClean="0"/>
              <a:t>This is a membership organization, but there are things you can access without being a member.  Click on the USDF Member Guide under publications, and all of the dressage tests are printed there.</a:t>
            </a:r>
          </a:p>
          <a:p>
            <a:pPr>
              <a:buNone/>
            </a:pPr>
            <a:r>
              <a:rPr lang="en-US" sz="1600" dirty="0" smtClean="0"/>
              <a:t>You can also find the USDF on Facebook!</a:t>
            </a:r>
          </a:p>
          <a:p>
            <a:pPr>
              <a:buNone/>
            </a:pPr>
            <a:endParaRPr lang="en-US" sz="1600" dirty="0" smtClean="0"/>
          </a:p>
          <a:p>
            <a:pPr>
              <a:buNone/>
            </a:pPr>
            <a:endParaRPr lang="en-US" sz="1600" dirty="0" smtClean="0"/>
          </a:p>
          <a:p>
            <a:pPr>
              <a:buNone/>
            </a:pPr>
            <a:r>
              <a:rPr lang="en-US" sz="2800" b="1" dirty="0" smtClean="0">
                <a:solidFill>
                  <a:srgbClr val="FF0000"/>
                </a:solidFill>
              </a:rPr>
              <a:t>USEA – United States Eventing Association  </a:t>
            </a:r>
            <a:r>
              <a:rPr lang="en-US" sz="1600" dirty="0" smtClean="0"/>
              <a:t>at  </a:t>
            </a:r>
            <a:r>
              <a:rPr lang="en-US" sz="1600" dirty="0" smtClean="0">
                <a:hlinkClick r:id="rId3"/>
              </a:rPr>
              <a:t>www.useventing.com</a:t>
            </a:r>
            <a:endParaRPr lang="en-US" sz="1600" dirty="0" smtClean="0"/>
          </a:p>
          <a:p>
            <a:pPr>
              <a:buNone/>
            </a:pPr>
            <a:r>
              <a:rPr lang="en-US" sz="1600" dirty="0" smtClean="0"/>
              <a:t>They always have lots of articles to click on and read, without having to be a member.   It is an excellent resource for information.</a:t>
            </a:r>
          </a:p>
          <a:p>
            <a:pPr>
              <a:buNone/>
            </a:pPr>
            <a:r>
              <a:rPr lang="en-US" sz="1600" dirty="0" smtClean="0"/>
              <a:t>You can also find the USEA on Facebook!</a:t>
            </a:r>
          </a:p>
          <a:p>
            <a:pPr>
              <a:buNone/>
            </a:pPr>
            <a:endParaRPr 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				Other sources…</a:t>
            </a:r>
            <a:endParaRPr lang="en-US" sz="1600" dirty="0">
              <a:latin typeface="+mn-lt"/>
            </a:endParaRPr>
          </a:p>
        </p:txBody>
      </p:sp>
      <p:sp>
        <p:nvSpPr>
          <p:cNvPr id="3" name="Content Placeholder 2"/>
          <p:cNvSpPr>
            <a:spLocks noGrp="1"/>
          </p:cNvSpPr>
          <p:nvPr>
            <p:ph idx="1"/>
          </p:nvPr>
        </p:nvSpPr>
        <p:spPr/>
        <p:txBody>
          <a:bodyPr>
            <a:normAutofit/>
          </a:bodyPr>
          <a:lstStyle/>
          <a:p>
            <a:r>
              <a:rPr lang="en-US" sz="2800" b="1" dirty="0" smtClean="0">
                <a:solidFill>
                  <a:srgbClr val="FF0000"/>
                </a:solidFill>
              </a:rPr>
              <a:t>American Association of Equine Practitioners</a:t>
            </a:r>
          </a:p>
          <a:p>
            <a:endParaRPr lang="en-US" sz="2800" b="1" dirty="0" smtClean="0">
              <a:solidFill>
                <a:srgbClr val="FF0000"/>
              </a:solidFill>
            </a:endParaRPr>
          </a:p>
          <a:p>
            <a:pPr>
              <a:buNone/>
            </a:pPr>
            <a:r>
              <a:rPr lang="en-US" sz="2800" dirty="0" smtClean="0">
                <a:solidFill>
                  <a:srgbClr val="FF0000"/>
                </a:solidFill>
                <a:hlinkClick r:id="rId2"/>
              </a:rPr>
              <a:t>www.aaep.org</a:t>
            </a:r>
            <a:endParaRPr lang="en-US" sz="2800" dirty="0" smtClean="0">
              <a:solidFill>
                <a:srgbClr val="FF0000"/>
              </a:solidFill>
            </a:endParaRPr>
          </a:p>
          <a:p>
            <a:endParaRPr lang="en-US" sz="2800" dirty="0" smtClean="0">
              <a:solidFill>
                <a:srgbClr val="FF0000"/>
              </a:solidFill>
            </a:endParaRPr>
          </a:p>
          <a:p>
            <a:r>
              <a:rPr lang="en-US" sz="2800" dirty="0" smtClean="0"/>
              <a:t>There is a wealth of information available from this website.  Take some time to check it out!  There are webinars; Ask-A-Vet; and published guidelines.  </a:t>
            </a: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					The Horse!</a:t>
            </a:r>
            <a:endParaRPr lang="en-US" sz="1600" dirty="0">
              <a:latin typeface="+mn-lt"/>
            </a:endParaRPr>
          </a:p>
        </p:txBody>
      </p:sp>
      <p:sp>
        <p:nvSpPr>
          <p:cNvPr id="3" name="Content Placeholder 2"/>
          <p:cNvSpPr>
            <a:spLocks noGrp="1"/>
          </p:cNvSpPr>
          <p:nvPr>
            <p:ph idx="1"/>
          </p:nvPr>
        </p:nvSpPr>
        <p:spPr/>
        <p:txBody>
          <a:bodyPr>
            <a:normAutofit/>
          </a:bodyPr>
          <a:lstStyle/>
          <a:p>
            <a:r>
              <a:rPr lang="en-US" sz="2800" dirty="0" smtClean="0"/>
              <a:t>One of my personal favorite sources is </a:t>
            </a:r>
            <a:r>
              <a:rPr lang="en-US" sz="2800" b="1" i="1" dirty="0" smtClean="0">
                <a:solidFill>
                  <a:srgbClr val="FF0000"/>
                </a:solidFill>
              </a:rPr>
              <a:t>The Horse</a:t>
            </a:r>
            <a:endParaRPr lang="en-US" sz="2800" i="1" dirty="0" smtClean="0"/>
          </a:p>
          <a:p>
            <a:r>
              <a:rPr lang="en-US" sz="2800" dirty="0" smtClean="0">
                <a:hlinkClick r:id="rId2"/>
              </a:rPr>
              <a:t>www.thehorse.com</a:t>
            </a:r>
            <a:endParaRPr lang="en-US" sz="2800" dirty="0" smtClean="0"/>
          </a:p>
          <a:p>
            <a:r>
              <a:rPr lang="en-US" sz="2800" dirty="0" smtClean="0"/>
              <a:t>Check it out – there is a newsletter, webinars, and pertinent articles.  </a:t>
            </a:r>
          </a:p>
          <a:p>
            <a:pPr lvl="1"/>
            <a:r>
              <a:rPr lang="en-US" sz="2400" dirty="0" smtClean="0"/>
              <a:t>Some of the contributing authors are USPC-affiliated professionals.  Clair Thunes, the RS from the Sierra Pacific Region, is a frequent contributor for articles about nutrition.</a:t>
            </a:r>
          </a:p>
          <a:p>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latin typeface="+mn-lt"/>
              </a:rPr>
              <a:t>MidSouth Region USPC</a:t>
            </a:r>
            <a:r>
              <a:rPr lang="en-US" sz="1400" dirty="0" smtClean="0">
                <a:latin typeface="+mn-lt"/>
              </a:rPr>
              <a:t>				</a:t>
            </a:r>
            <a:r>
              <a:rPr lang="en-US" sz="1600" dirty="0" smtClean="0">
                <a:latin typeface="+mn-lt"/>
              </a:rPr>
              <a:t>Unmounted Fun</a:t>
            </a:r>
            <a:endParaRPr lang="en-US" sz="1600" dirty="0">
              <a:latin typeface="+mn-lt"/>
            </a:endParaRPr>
          </a:p>
        </p:txBody>
      </p:sp>
      <p:sp>
        <p:nvSpPr>
          <p:cNvPr id="3" name="Content Placeholder 2"/>
          <p:cNvSpPr>
            <a:spLocks noGrp="1"/>
          </p:cNvSpPr>
          <p:nvPr>
            <p:ph idx="1"/>
          </p:nvPr>
        </p:nvSpPr>
        <p:spPr/>
        <p:txBody>
          <a:bodyPr/>
          <a:lstStyle/>
          <a:p>
            <a:r>
              <a:rPr lang="en-US" sz="2800" dirty="0" smtClean="0"/>
              <a:t>Inland Empire Region’s </a:t>
            </a:r>
            <a:r>
              <a:rPr lang="en-US" sz="2800" dirty="0" smtClean="0">
                <a:solidFill>
                  <a:srgbClr val="FF0000"/>
                </a:solidFill>
              </a:rPr>
              <a:t>“Unmounted Fun”</a:t>
            </a:r>
          </a:p>
          <a:p>
            <a:pPr lvl="1"/>
            <a:r>
              <a:rPr lang="en-US" sz="2400" dirty="0" smtClean="0"/>
              <a:t>If you are affiliated with an older club or center, check the “library” to see if you have a copy of Unmounted Fun, which was published by the Inland Empire Region as a fundraiser back in January, 2001. Unfortunately it is out of print now, so if you have a copy – KEEP IT!</a:t>
            </a:r>
          </a:p>
          <a:p>
            <a:pPr lvl="1"/>
            <a:endParaRPr lang="en-US" sz="2400" dirty="0" smtClean="0"/>
          </a:p>
          <a:p>
            <a:pPr lvl="1"/>
            <a:r>
              <a:rPr lang="en-US" sz="2400" dirty="0" smtClean="0"/>
              <a:t>It is a source of dozens of lesson plans, suitable for members from beginners through upper levels.  You may have to revise somewhat, but the base is still relevant, and appropriate.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MidSouth Region USPC				Ask you friends..</a:t>
            </a:r>
            <a:endParaRPr lang="en-US" sz="1600" dirty="0"/>
          </a:p>
        </p:txBody>
      </p:sp>
      <p:sp>
        <p:nvSpPr>
          <p:cNvPr id="3" name="Content Placeholder 2"/>
          <p:cNvSpPr>
            <a:spLocks noGrp="1"/>
          </p:cNvSpPr>
          <p:nvPr>
            <p:ph idx="1"/>
          </p:nvPr>
        </p:nvSpPr>
        <p:spPr/>
        <p:txBody>
          <a:bodyPr/>
          <a:lstStyle/>
          <a:p>
            <a:r>
              <a:rPr lang="en-US" dirty="0" smtClean="0"/>
              <a:t>And last (for now …)</a:t>
            </a:r>
          </a:p>
          <a:p>
            <a:endParaRPr lang="en-US" dirty="0" smtClean="0"/>
          </a:p>
          <a:p>
            <a:r>
              <a:rPr lang="en-US" dirty="0" smtClean="0"/>
              <a:t>Ask your friends for ideas,  other clubs and centers, other regions, ask a question on the DC Digest, or the CA Digest, ask your regional RIC, ask your regional HMO…just </a:t>
            </a:r>
            <a:r>
              <a:rPr lang="en-US" i="1" dirty="0" smtClean="0"/>
              <a:t>ASK </a:t>
            </a:r>
            <a:r>
              <a:rPr lang="en-US" dirty="0" smtClean="0"/>
              <a:t>and then</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1400" dirty="0" smtClean="0">
                <a:latin typeface="+mn-lt"/>
              </a:rPr>
              <a:t>MidSouth Region USPC	</a:t>
            </a:r>
            <a:r>
              <a:rPr lang="en-US" sz="1400" dirty="0" smtClean="0"/>
              <a:t>				</a:t>
            </a:r>
            <a:endParaRPr lang="en-US" sz="1400" dirty="0"/>
          </a:p>
        </p:txBody>
      </p:sp>
      <p:sp>
        <p:nvSpPr>
          <p:cNvPr id="5" name="Content Placeholder 4"/>
          <p:cNvSpPr>
            <a:spLocks noGrp="1"/>
          </p:cNvSpPr>
          <p:nvPr>
            <p:ph idx="1"/>
          </p:nvPr>
        </p:nvSpPr>
        <p:spPr/>
        <p:txBody>
          <a:bodyPr/>
          <a:lstStyle/>
          <a:p>
            <a:r>
              <a:rPr lang="en-US" sz="2800" dirty="0" smtClean="0"/>
              <a:t>It can sometimes seem like a daunting task to find ideas for unmounted and mounted meetings, but it doesn’t have to be.  There are </a:t>
            </a:r>
            <a:r>
              <a:rPr lang="en-US" sz="2800" b="1" i="1" u="sng" dirty="0" smtClean="0"/>
              <a:t>many</a:t>
            </a:r>
            <a:r>
              <a:rPr lang="en-US" sz="2800" dirty="0" smtClean="0"/>
              <a:t> resources available, and we’d like to take this opportunity to share some of them with you.</a:t>
            </a:r>
          </a:p>
          <a:p>
            <a:endParaRPr lang="en-US" sz="2800" dirty="0" smtClean="0"/>
          </a:p>
          <a:p>
            <a:r>
              <a:rPr lang="en-US" sz="2800" dirty="0" smtClean="0"/>
              <a:t>First, go to the main source:  </a:t>
            </a:r>
            <a:r>
              <a:rPr lang="en-US" sz="2800" dirty="0" smtClean="0">
                <a:hlinkClick r:id="rId2"/>
              </a:rPr>
              <a:t>www.ponyclub.org</a:t>
            </a:r>
            <a:endParaRPr lang="en-US" sz="2800"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		  		Now that you have some ideas..</a:t>
            </a:r>
            <a:r>
              <a:rPr lang="en-US" sz="1600" i="1" dirty="0" smtClean="0">
                <a:latin typeface="+mn-lt"/>
              </a:rPr>
              <a:t>CHARGE!</a:t>
            </a:r>
            <a:endParaRPr lang="en-US" sz="1600" i="1" dirty="0">
              <a:latin typeface="+mn-lt"/>
            </a:endParaRPr>
          </a:p>
        </p:txBody>
      </p:sp>
      <p:pic>
        <p:nvPicPr>
          <p:cNvPr id="4" name="Content Placeholder 3" descr="150TH BILL, BRANDON, LINDY, KENNY (1).jpg"/>
          <p:cNvPicPr>
            <a:picLocks noGrp="1" noChangeAspect="1"/>
          </p:cNvPicPr>
          <p:nvPr>
            <p:ph idx="1"/>
          </p:nvPr>
        </p:nvPicPr>
        <p:blipFill>
          <a:blip r:embed="rId2" cstate="print"/>
          <a:stretch>
            <a:fillRect/>
          </a:stretch>
        </p:blipFill>
        <p:spPr>
          <a:xfrm>
            <a:off x="946015" y="1784350"/>
            <a:ext cx="7709170" cy="4572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dirty="0" smtClean="0">
                <a:latin typeface="+mn-lt"/>
              </a:rPr>
              <a:t>MidSouth Region USPC</a:t>
            </a:r>
            <a:endParaRPr lang="en-US" sz="1400" dirty="0">
              <a:latin typeface="+mn-lt"/>
            </a:endParaRPr>
          </a:p>
        </p:txBody>
      </p:sp>
      <p:sp>
        <p:nvSpPr>
          <p:cNvPr id="3" name="Content Placeholder 2"/>
          <p:cNvSpPr>
            <a:spLocks noGrp="1"/>
          </p:cNvSpPr>
          <p:nvPr>
            <p:ph idx="1"/>
          </p:nvPr>
        </p:nvSpPr>
        <p:spPr/>
        <p:txBody>
          <a:bodyPr>
            <a:normAutofit/>
          </a:bodyPr>
          <a:lstStyle/>
          <a:p>
            <a:r>
              <a:rPr lang="en-US" sz="2800" dirty="0" smtClean="0"/>
              <a:t>Once you sign in, scroll across the top and select </a:t>
            </a:r>
            <a:r>
              <a:rPr lang="en-US" sz="2800" dirty="0" smtClean="0">
                <a:solidFill>
                  <a:srgbClr val="FF0000"/>
                </a:solidFill>
              </a:rPr>
              <a:t>“INSTRUCTORS” </a:t>
            </a:r>
            <a:r>
              <a:rPr lang="en-US" sz="2800" dirty="0" smtClean="0"/>
              <a:t>and the drop down menu shows a list that includes:</a:t>
            </a:r>
          </a:p>
          <a:p>
            <a:r>
              <a:rPr lang="en-US" sz="2800" dirty="0" smtClean="0"/>
              <a:t>Horse Management </a:t>
            </a:r>
          </a:p>
          <a:p>
            <a:r>
              <a:rPr lang="en-US" sz="2800" dirty="0" smtClean="0"/>
              <a:t>Mounted</a:t>
            </a:r>
          </a:p>
          <a:p>
            <a:r>
              <a:rPr lang="en-US" sz="2800" dirty="0" smtClean="0"/>
              <a:t>Discipline</a:t>
            </a:r>
          </a:p>
          <a:p>
            <a:pPr>
              <a:buNone/>
            </a:pPr>
            <a:endParaRPr lang="en-US" sz="2800" dirty="0" smtClean="0"/>
          </a:p>
          <a:p>
            <a:pPr>
              <a:buNone/>
            </a:pPr>
            <a:r>
              <a:rPr lang="en-US" sz="2800" dirty="0" smtClean="0"/>
              <a:t>These plans are set up according to certification level, too!</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dirty="0" smtClean="0">
                <a:latin typeface="+mn-lt"/>
              </a:rPr>
              <a:t>MidSouth Region USPC</a:t>
            </a:r>
            <a:endParaRPr lang="en-US" sz="1400" dirty="0">
              <a:latin typeface="+mn-lt"/>
            </a:endParaRPr>
          </a:p>
        </p:txBody>
      </p:sp>
      <p:sp>
        <p:nvSpPr>
          <p:cNvPr id="3" name="Content Placeholder 2"/>
          <p:cNvSpPr>
            <a:spLocks noGrp="1"/>
          </p:cNvSpPr>
          <p:nvPr>
            <p:ph idx="1"/>
          </p:nvPr>
        </p:nvSpPr>
        <p:spPr/>
        <p:txBody>
          <a:bodyPr>
            <a:normAutofit lnSpcReduction="10000"/>
          </a:bodyPr>
          <a:lstStyle/>
          <a:p>
            <a:r>
              <a:rPr lang="en-US" dirty="0" smtClean="0"/>
              <a:t>Horse Management lesson plans include:</a:t>
            </a:r>
          </a:p>
          <a:p>
            <a:pPr>
              <a:buNone/>
            </a:pPr>
            <a:r>
              <a:rPr lang="en-US" sz="1400" dirty="0" smtClean="0"/>
              <a:t>Bandaging – 4</a:t>
            </a:r>
          </a:p>
          <a:p>
            <a:pPr>
              <a:buNone/>
            </a:pPr>
            <a:r>
              <a:rPr lang="en-US" sz="1400" dirty="0" smtClean="0"/>
              <a:t>Conditioning- 1 </a:t>
            </a:r>
          </a:p>
          <a:p>
            <a:pPr>
              <a:buNone/>
            </a:pPr>
            <a:r>
              <a:rPr lang="en-US" sz="1400" dirty="0" smtClean="0"/>
              <a:t>Foot &amp; Shoeing - 6 </a:t>
            </a:r>
          </a:p>
          <a:p>
            <a:pPr>
              <a:buNone/>
            </a:pPr>
            <a:r>
              <a:rPr lang="en-US" sz="1400" dirty="0" smtClean="0"/>
              <a:t>Health Care &amp; Veterinary Knowledge – 5</a:t>
            </a:r>
          </a:p>
          <a:p>
            <a:pPr>
              <a:buNone/>
            </a:pPr>
            <a:r>
              <a:rPr lang="en-US" sz="1400" dirty="0" smtClean="0"/>
              <a:t> Horse Sports – 3</a:t>
            </a:r>
          </a:p>
          <a:p>
            <a:pPr>
              <a:buNone/>
            </a:pPr>
            <a:r>
              <a:rPr lang="en-US" sz="1400" dirty="0" smtClean="0"/>
              <a:t> Land Conservation – 5</a:t>
            </a:r>
          </a:p>
          <a:p>
            <a:pPr>
              <a:buNone/>
            </a:pPr>
            <a:r>
              <a:rPr lang="en-US" sz="1400" dirty="0" smtClean="0"/>
              <a:t>Leading &amp; Longeing – 6</a:t>
            </a:r>
          </a:p>
          <a:p>
            <a:pPr>
              <a:buNone/>
            </a:pPr>
            <a:r>
              <a:rPr lang="en-US" sz="1400" dirty="0" smtClean="0"/>
              <a:t>Nutrition - 7 </a:t>
            </a:r>
          </a:p>
          <a:p>
            <a:pPr>
              <a:buNone/>
            </a:pPr>
            <a:r>
              <a:rPr lang="en-US" sz="1400" dirty="0" smtClean="0"/>
              <a:t>Breeds ,Parts of Mount, Conformation &amp; Lameness – 6</a:t>
            </a:r>
          </a:p>
          <a:p>
            <a:pPr>
              <a:buNone/>
            </a:pPr>
            <a:r>
              <a:rPr lang="en-US" sz="1400" dirty="0" smtClean="0"/>
              <a:t>Record Book – 2</a:t>
            </a:r>
          </a:p>
          <a:p>
            <a:pPr>
              <a:buNone/>
            </a:pPr>
            <a:r>
              <a:rPr lang="en-US" sz="1400" dirty="0" smtClean="0"/>
              <a:t>Stable Management – 13</a:t>
            </a:r>
          </a:p>
          <a:p>
            <a:pPr>
              <a:buNone/>
            </a:pPr>
            <a:r>
              <a:rPr lang="en-US" sz="1400" dirty="0" smtClean="0"/>
              <a:t>Teaching – 1</a:t>
            </a:r>
          </a:p>
          <a:p>
            <a:pPr>
              <a:buNone/>
            </a:pPr>
            <a:r>
              <a:rPr lang="en-US" sz="1400" dirty="0" smtClean="0"/>
              <a:t> Travel Safety – 4</a:t>
            </a:r>
          </a:p>
          <a:p>
            <a:pPr>
              <a:buNone/>
            </a:pPr>
            <a:r>
              <a:rPr lang="en-US" sz="1400" dirty="0" smtClean="0"/>
              <a:t> Turnout, Tack - 13</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dirty="0" smtClean="0">
                <a:latin typeface="+mn-lt"/>
              </a:rPr>
              <a:t>MidSouth Region US</a:t>
            </a:r>
            <a:r>
              <a:rPr lang="en-US" sz="1400" dirty="0" smtClean="0"/>
              <a:t>PC</a:t>
            </a:r>
            <a:endParaRPr lang="en-US" sz="1400" dirty="0"/>
          </a:p>
        </p:txBody>
      </p:sp>
      <p:sp>
        <p:nvSpPr>
          <p:cNvPr id="3" name="Content Placeholder 2"/>
          <p:cNvSpPr>
            <a:spLocks noGrp="1"/>
          </p:cNvSpPr>
          <p:nvPr>
            <p:ph idx="1"/>
          </p:nvPr>
        </p:nvSpPr>
        <p:spPr/>
        <p:txBody>
          <a:bodyPr/>
          <a:lstStyle/>
          <a:p>
            <a:r>
              <a:rPr lang="en-US" dirty="0" smtClean="0"/>
              <a:t>Mounted Lesson Plans include:</a:t>
            </a:r>
          </a:p>
          <a:p>
            <a:r>
              <a:rPr lang="en-US" sz="1400" dirty="0" smtClean="0"/>
              <a:t>Warm-up – 5</a:t>
            </a:r>
          </a:p>
          <a:p>
            <a:endParaRPr lang="en-US" sz="1400" dirty="0"/>
          </a:p>
          <a:p>
            <a:r>
              <a:rPr lang="en-US" sz="1400" dirty="0" smtClean="0"/>
              <a:t>Position and Control – 7</a:t>
            </a:r>
          </a:p>
          <a:p>
            <a:endParaRPr lang="en-US" sz="1400" dirty="0"/>
          </a:p>
          <a:p>
            <a:r>
              <a:rPr lang="en-US" sz="1400" dirty="0" smtClean="0"/>
              <a:t>Movements – 7</a:t>
            </a:r>
          </a:p>
          <a:p>
            <a:endParaRPr lang="en-US" sz="1400" dirty="0"/>
          </a:p>
          <a:p>
            <a:r>
              <a:rPr lang="en-US" sz="1400" dirty="0" smtClean="0"/>
              <a:t>Safety &amp; Etiquette – 4</a:t>
            </a:r>
          </a:p>
          <a:p>
            <a:endParaRPr lang="en-US" sz="1400" dirty="0"/>
          </a:p>
          <a:p>
            <a:r>
              <a:rPr lang="en-US" sz="1400" dirty="0" smtClean="0"/>
              <a:t>Jumping, Obstacles, Patterns &amp; Tests – 5</a:t>
            </a:r>
          </a:p>
          <a:p>
            <a:endParaRPr lang="en-US" sz="1400" dirty="0"/>
          </a:p>
          <a:p>
            <a:r>
              <a:rPr lang="en-US" sz="1400" dirty="0" smtClean="0"/>
              <a:t>In the Open – none yet…do you have a good plan to submit?</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400" dirty="0" smtClean="0">
                <a:latin typeface="+mn-lt"/>
              </a:rPr>
              <a:t>MidSouth Region USPC</a:t>
            </a:r>
            <a:endParaRPr lang="en-US" sz="1400" dirty="0">
              <a:latin typeface="+mn-lt"/>
            </a:endParaRPr>
          </a:p>
        </p:txBody>
      </p:sp>
      <p:sp>
        <p:nvSpPr>
          <p:cNvPr id="3" name="Content Placeholder 2"/>
          <p:cNvSpPr>
            <a:spLocks noGrp="1"/>
          </p:cNvSpPr>
          <p:nvPr>
            <p:ph idx="1"/>
          </p:nvPr>
        </p:nvSpPr>
        <p:spPr/>
        <p:txBody>
          <a:bodyPr/>
          <a:lstStyle/>
          <a:p>
            <a:r>
              <a:rPr lang="en-US" dirty="0" smtClean="0"/>
              <a:t>Discipline Lesson Plans:</a:t>
            </a:r>
          </a:p>
          <a:p>
            <a:r>
              <a:rPr lang="en-US" sz="1400" dirty="0" smtClean="0"/>
              <a:t>Dressage has 21</a:t>
            </a:r>
          </a:p>
          <a:p>
            <a:r>
              <a:rPr lang="en-US" sz="1400" dirty="0" smtClean="0"/>
              <a:t>Eventing has 21</a:t>
            </a:r>
          </a:p>
          <a:p>
            <a:r>
              <a:rPr lang="en-US" sz="1400" dirty="0" smtClean="0"/>
              <a:t>Polocrosse has 24</a:t>
            </a:r>
          </a:p>
          <a:p>
            <a:r>
              <a:rPr lang="en-US" sz="1400" dirty="0" smtClean="0"/>
              <a:t>Quiz – refer to the rulebook – lots of ideas there</a:t>
            </a:r>
          </a:p>
          <a:p>
            <a:r>
              <a:rPr lang="en-US" sz="1400" dirty="0" smtClean="0"/>
              <a:t>Show Jumping has 2</a:t>
            </a:r>
          </a:p>
          <a:p>
            <a:r>
              <a:rPr lang="en-US" sz="1400" dirty="0" smtClean="0"/>
              <a:t>Tetrathlon has 3 documents with information and FAQs about the sport, especially shooting</a:t>
            </a:r>
          </a:p>
          <a:p>
            <a:r>
              <a:rPr lang="en-US" sz="1400" dirty="0" smtClean="0"/>
              <a:t>Western – none yet.  Do you have any that you’ve used?</a:t>
            </a:r>
          </a:p>
          <a:p>
            <a:r>
              <a:rPr lang="en-US" sz="1400" dirty="0" smtClean="0"/>
              <a:t>Distance Riding – none yet</a:t>
            </a:r>
          </a:p>
          <a:p>
            <a:r>
              <a:rPr lang="en-US" sz="1400" dirty="0" smtClean="0"/>
              <a:t>Driving – none yet</a:t>
            </a:r>
          </a:p>
          <a:p>
            <a:r>
              <a:rPr lang="en-US" sz="1400" dirty="0" smtClean="0"/>
              <a:t>Foxhunting has 10</a:t>
            </a:r>
          </a:p>
          <a:p>
            <a:r>
              <a:rPr lang="en-US" sz="1400" dirty="0" smtClean="0"/>
              <a:t>Polo has none listed yet</a:t>
            </a:r>
          </a:p>
          <a:p>
            <a:r>
              <a:rPr lang="en-US" sz="1400" dirty="0" smtClean="0"/>
              <a:t>Vaulting refers to the rulebook, which is almost entirely lesson plans</a:t>
            </a:r>
          </a:p>
          <a:p>
            <a:endParaRPr lang="en-US" sz="1400" dirty="0"/>
          </a:p>
          <a:p>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a:t>
            </a:r>
            <a:r>
              <a:rPr lang="en-US" sz="1600" dirty="0" smtClean="0"/>
              <a:t>				</a:t>
            </a:r>
            <a:r>
              <a:rPr lang="en-US" sz="1600" dirty="0" smtClean="0">
                <a:latin typeface="+mn-lt"/>
              </a:rPr>
              <a:t>Pony Club IQ</a:t>
            </a:r>
            <a:endParaRPr lang="en-US" sz="1600" dirty="0">
              <a:latin typeface="+mn-lt"/>
            </a:endParaRPr>
          </a:p>
        </p:txBody>
      </p:sp>
      <p:sp>
        <p:nvSpPr>
          <p:cNvPr id="3" name="Content Placeholder 2"/>
          <p:cNvSpPr>
            <a:spLocks noGrp="1"/>
          </p:cNvSpPr>
          <p:nvPr>
            <p:ph idx="1"/>
          </p:nvPr>
        </p:nvSpPr>
        <p:spPr/>
        <p:txBody>
          <a:bodyPr>
            <a:normAutofit fontScale="47500" lnSpcReduction="20000"/>
          </a:bodyPr>
          <a:lstStyle/>
          <a:p>
            <a:r>
              <a:rPr lang="en-US" b="1" i="1" dirty="0" smtClean="0">
                <a:solidFill>
                  <a:srgbClr val="FF0000"/>
                </a:solidFill>
              </a:rPr>
              <a:t>Pony Club IQ</a:t>
            </a:r>
          </a:p>
          <a:p>
            <a:r>
              <a:rPr lang="en-US" dirty="0" smtClean="0"/>
              <a:t>For over 60 years The United States Pony Clubs, Inc. has been leading the way in horse care and horse management skills. Members of all ages are constantly learning from alumni, instructors, and other professionals in the horse industry. We are so pleased to be able to offer our members unlimited access to a vast array of articles and knowledge from TheHorse.com.</a:t>
            </a:r>
          </a:p>
          <a:p>
            <a:r>
              <a:rPr lang="en-US" dirty="0" smtClean="0"/>
              <a:t>Articles from TheHorse.com have been organized by Pony Club certification levels and placed into categories based on the Standards of Proficiency to help you learn and advance your horse management comprehension at a pace that is comfortable for you.</a:t>
            </a:r>
          </a:p>
          <a:p>
            <a:endParaRPr lang="en-US" dirty="0" smtClean="0"/>
          </a:p>
          <a:p>
            <a:r>
              <a:rPr lang="en-US" dirty="0" smtClean="0"/>
              <a:t>The D levels are an introduction to establishing safety habits and knowledge of the daily care of a horse and related equipment.</a:t>
            </a:r>
          </a:p>
          <a:p>
            <a:endParaRPr lang="en-US" dirty="0" smtClean="0"/>
          </a:p>
          <a:p>
            <a:r>
              <a:rPr lang="en-US" dirty="0" smtClean="0"/>
              <a:t>The C levels begin to create an independent horseman able to care for a mount and related equipment.</a:t>
            </a:r>
          </a:p>
          <a:p>
            <a:endParaRPr lang="en-US" dirty="0" smtClean="0"/>
          </a:p>
          <a:p>
            <a:r>
              <a:rPr lang="en-US" dirty="0" smtClean="0"/>
              <a:t>The H-B level covers horse management topics that demonstrate increasing knowledge and competence in the care and handling of horses.</a:t>
            </a:r>
          </a:p>
          <a:p>
            <a:endParaRPr lang="en-US" dirty="0" smtClean="0"/>
          </a:p>
          <a:p>
            <a:r>
              <a:rPr lang="en-US" dirty="0" smtClean="0"/>
              <a:t>The H-A level covers horse management teaching and training with knowledge and experience to evaluate and care for a mount's needs efficiently and in a variety of circumstances.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latin typeface="+mn-lt"/>
              </a:rPr>
              <a:t>MidSouth Region USPC</a:t>
            </a:r>
            <a:r>
              <a:rPr lang="en-US" sz="1600" dirty="0" smtClean="0"/>
              <a:t>				</a:t>
            </a:r>
            <a:r>
              <a:rPr lang="en-US" sz="1600" dirty="0" smtClean="0">
                <a:latin typeface="+mn-lt"/>
              </a:rPr>
              <a:t>Pony Club IQ</a:t>
            </a:r>
            <a:endParaRPr lang="en-US" sz="1600" dirty="0">
              <a:latin typeface="+mn-lt"/>
            </a:endParaRPr>
          </a:p>
        </p:txBody>
      </p:sp>
      <p:sp>
        <p:nvSpPr>
          <p:cNvPr id="3" name="Content Placeholder 2"/>
          <p:cNvSpPr>
            <a:spLocks noGrp="1"/>
          </p:cNvSpPr>
          <p:nvPr>
            <p:ph idx="1"/>
          </p:nvPr>
        </p:nvSpPr>
        <p:spPr/>
        <p:txBody>
          <a:bodyPr>
            <a:normAutofit fontScale="40000" lnSpcReduction="20000"/>
          </a:bodyPr>
          <a:lstStyle/>
          <a:p>
            <a:r>
              <a:rPr lang="en-US" sz="3400" b="1" dirty="0" smtClean="0"/>
              <a:t>D Level (D-1, D-2, D-3)</a:t>
            </a:r>
          </a:p>
          <a:p>
            <a:r>
              <a:rPr lang="en-US" sz="3400" dirty="0" smtClean="0"/>
              <a:t>A D-1 is a beginning-level horse manager, willing to learn the routine necessary for safe handling of quiet, well trained horses. His or her knowledge will vary widely depending on age, educational level, and experience. A D-2 should be able to demonstrate skills, with assistance if necessary, and should understand the basic reasons for the everyday routines of caring for his or her own mount. A D-3 should be able to demonstrate skills without assistance, and to discuss care of the mount, using common horse terms.</a:t>
            </a:r>
          </a:p>
          <a:p>
            <a:r>
              <a:rPr lang="en-US" sz="3400" dirty="0" smtClean="0"/>
              <a:t>The articles found in the categories below contain appropriate information to assist a Pony Club member’s advancement through the D level certifications. Articles are written in a manner that can be understood by the novice horse person as they begin their quest for knowledge.</a:t>
            </a:r>
          </a:p>
          <a:p>
            <a:r>
              <a:rPr lang="en-US" sz="3400" b="1" dirty="0" smtClean="0"/>
              <a:t> </a:t>
            </a:r>
            <a:r>
              <a:rPr lang="en-US" sz="3400" b="1" dirty="0" smtClean="0">
                <a:hlinkClick r:id="rId2"/>
              </a:rPr>
              <a:t>Bandaging</a:t>
            </a:r>
            <a:endParaRPr lang="en-US" sz="3400" b="1" dirty="0" smtClean="0"/>
          </a:p>
          <a:p>
            <a:r>
              <a:rPr lang="en-US" sz="3400" b="1" dirty="0" smtClean="0"/>
              <a:t> </a:t>
            </a:r>
            <a:r>
              <a:rPr lang="en-US" sz="3400" b="1" dirty="0" smtClean="0">
                <a:hlinkClick r:id="rId3"/>
              </a:rPr>
              <a:t>Conditioning</a:t>
            </a:r>
            <a:endParaRPr lang="en-US" sz="3400" b="1" dirty="0" smtClean="0"/>
          </a:p>
          <a:p>
            <a:r>
              <a:rPr lang="en-US" sz="3400" b="1" dirty="0" smtClean="0"/>
              <a:t> </a:t>
            </a:r>
            <a:r>
              <a:rPr lang="en-US" sz="3400" b="1" dirty="0" smtClean="0">
                <a:hlinkClick r:id="rId4"/>
              </a:rPr>
              <a:t>Conformation &amp; Lameness</a:t>
            </a:r>
            <a:endParaRPr lang="en-US" sz="3400" b="1" dirty="0" smtClean="0"/>
          </a:p>
          <a:p>
            <a:r>
              <a:rPr lang="en-US" sz="3400" b="1" dirty="0" smtClean="0"/>
              <a:t> </a:t>
            </a:r>
            <a:r>
              <a:rPr lang="en-US" sz="3400" b="1" dirty="0" smtClean="0">
                <a:hlinkClick r:id="rId5"/>
              </a:rPr>
              <a:t>Foot &amp; Shoeing</a:t>
            </a:r>
            <a:endParaRPr lang="en-US" sz="3400" b="1" dirty="0" smtClean="0"/>
          </a:p>
          <a:p>
            <a:r>
              <a:rPr lang="en-US" sz="3400" b="1" dirty="0" smtClean="0"/>
              <a:t> </a:t>
            </a:r>
            <a:r>
              <a:rPr lang="en-US" sz="3400" b="1" dirty="0" smtClean="0">
                <a:hlinkClick r:id="rId6"/>
              </a:rPr>
              <a:t>Health Care &amp; Veterinary Knowledge</a:t>
            </a:r>
            <a:endParaRPr lang="en-US" sz="3400" b="1" dirty="0" smtClean="0"/>
          </a:p>
          <a:p>
            <a:r>
              <a:rPr lang="en-US" sz="3400" b="1" dirty="0" smtClean="0"/>
              <a:t> </a:t>
            </a:r>
            <a:r>
              <a:rPr lang="en-US" sz="3400" b="1" dirty="0" smtClean="0">
                <a:hlinkClick r:id="rId7"/>
              </a:rPr>
              <a:t>Nutrition</a:t>
            </a:r>
            <a:endParaRPr lang="en-US" sz="3400" b="1" dirty="0" smtClean="0"/>
          </a:p>
          <a:p>
            <a:r>
              <a:rPr lang="en-US" sz="3400" b="1" dirty="0" smtClean="0"/>
              <a:t> </a:t>
            </a:r>
            <a:r>
              <a:rPr lang="en-US" sz="3400" b="1" dirty="0" smtClean="0">
                <a:hlinkClick r:id="rId8"/>
              </a:rPr>
              <a:t>Record Book</a:t>
            </a:r>
            <a:endParaRPr lang="en-US" sz="3400" b="1" dirty="0" smtClean="0"/>
          </a:p>
          <a:p>
            <a:r>
              <a:rPr lang="en-US" sz="3400" b="1" dirty="0" smtClean="0"/>
              <a:t> </a:t>
            </a:r>
            <a:r>
              <a:rPr lang="en-US" sz="3400" b="1" dirty="0" smtClean="0">
                <a:hlinkClick r:id="rId9"/>
              </a:rPr>
              <a:t>Stable Management</a:t>
            </a:r>
            <a:endParaRPr lang="en-US" sz="3400" b="1" dirty="0" smtClean="0"/>
          </a:p>
          <a:p>
            <a:r>
              <a:rPr lang="en-US" sz="3400" b="1" dirty="0" smtClean="0"/>
              <a:t> </a:t>
            </a:r>
            <a:r>
              <a:rPr lang="en-US" sz="3400" b="1" dirty="0" smtClean="0">
                <a:hlinkClick r:id="rId10"/>
              </a:rPr>
              <a:t>Travel Safety</a:t>
            </a:r>
            <a:endParaRPr lang="en-US" sz="3400" b="1" dirty="0" smtClean="0"/>
          </a:p>
          <a:p>
            <a:r>
              <a:rPr lang="en-US" sz="3400" b="1" dirty="0" smtClean="0"/>
              <a:t> </a:t>
            </a:r>
            <a:r>
              <a:rPr lang="en-US" sz="3400" b="1" dirty="0" smtClean="0">
                <a:hlinkClick r:id="rId11"/>
              </a:rPr>
              <a:t>General Interest</a:t>
            </a:r>
            <a:endParaRPr lang="en-US" sz="3400" b="1"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1296</TotalTime>
  <Words>1694</Words>
  <Application>Microsoft Macintosh PowerPoint</Application>
  <PresentationFormat>On-screen Show (4:3)</PresentationFormat>
  <Paragraphs>213</Paragraphs>
  <Slides>30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Consolas</vt:lpstr>
      <vt:lpstr>Corbel</vt:lpstr>
      <vt:lpstr>inherit</vt:lpstr>
      <vt:lpstr>Wingdings</vt:lpstr>
      <vt:lpstr>Wingdings 2</vt:lpstr>
      <vt:lpstr>Wingdings 3</vt:lpstr>
      <vt:lpstr>Metro</vt:lpstr>
      <vt:lpstr>MidSouth Region USPC </vt:lpstr>
      <vt:lpstr>MidSouth Region USPC   Don’t just stand around and wonder where to get lesson ideas….</vt:lpstr>
      <vt:lpstr>MidSouth Region USPC     </vt:lpstr>
      <vt:lpstr>MidSouth Region USPC</vt:lpstr>
      <vt:lpstr>MidSouth Region USPC</vt:lpstr>
      <vt:lpstr>MidSouth Region USPC</vt:lpstr>
      <vt:lpstr>MidSouth Region USPC</vt:lpstr>
      <vt:lpstr>MidSouth Region USPC    Pony Club IQ</vt:lpstr>
      <vt:lpstr>MidSouth Region USPC    Pony Club IQ</vt:lpstr>
      <vt:lpstr>MidSouth Region USPC    Pony Club IQ</vt:lpstr>
      <vt:lpstr>MidSouth Region USPC    Pony Club IQ</vt:lpstr>
      <vt:lpstr>MidSouth Region USPC    Pony Club IQ</vt:lpstr>
      <vt:lpstr>MidSouth Region USPC     Tutoring Tuesdays!</vt:lpstr>
      <vt:lpstr>MidSouth Region USPC    Tutoring Tuesdays</vt:lpstr>
      <vt:lpstr>MidSouth Region USPC    The Badge Program!!</vt:lpstr>
      <vt:lpstr>MidSouth Region USPC    The Badge Program!!</vt:lpstr>
      <vt:lpstr>MidSouth Region USPC    The Badge Program!!</vt:lpstr>
      <vt:lpstr>MidSouth Region USPC    The Badge Program!!</vt:lpstr>
      <vt:lpstr>MidSouth Region USPC    The Badge Program!!</vt:lpstr>
      <vt:lpstr>MidSouth Region USPC    Handbooks! </vt:lpstr>
      <vt:lpstr>MidSouth Region USPC    Handbooks!   </vt:lpstr>
      <vt:lpstr>MidSouth Region USPC    Charts!</vt:lpstr>
      <vt:lpstr>MidSouth Region USPC           Pony Club Pizza!     Where we pile on the knowledge!</vt:lpstr>
      <vt:lpstr>MidSouth Region USPC    FESTIVAL!!</vt:lpstr>
      <vt:lpstr>MidSouth Region USPC                                                                     Other sources… </vt:lpstr>
      <vt:lpstr>MidSouth Region USPC    Other sources…</vt:lpstr>
      <vt:lpstr>MidSouth Region USPC     The Horse!</vt:lpstr>
      <vt:lpstr>MidSouth Region USPC    Unmounted Fun</vt:lpstr>
      <vt:lpstr>MidSouth Region USPC    Ask you friends..</vt:lpstr>
      <vt:lpstr>MidSouth Region USPC      Now that you have some ideas..CHARGE!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MidSouth Region USPC</dc:title>
  <dc:creator>Rebecca Logsdon</dc:creator>
  <cp:lastModifiedBy>Peppy Butler</cp:lastModifiedBy>
  <cp:revision>87</cp:revision>
  <dcterms:created xsi:type="dcterms:W3CDTF">2016-09-21T10:57:26Z</dcterms:created>
  <dcterms:modified xsi:type="dcterms:W3CDTF">2016-11-22T12:26:51Z</dcterms:modified>
</cp:coreProperties>
</file>